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63" r:id="rId3"/>
    <p:sldId id="277" r:id="rId4"/>
    <p:sldId id="264" r:id="rId5"/>
    <p:sldId id="265" r:id="rId6"/>
    <p:sldId id="368" r:id="rId7"/>
    <p:sldId id="275" r:id="rId8"/>
    <p:sldId id="266" r:id="rId9"/>
    <p:sldId id="290" r:id="rId10"/>
    <p:sldId id="291" r:id="rId11"/>
    <p:sldId id="292" r:id="rId12"/>
    <p:sldId id="288" r:id="rId13"/>
    <p:sldId id="293" r:id="rId14"/>
    <p:sldId id="295" r:id="rId15"/>
    <p:sldId id="296" r:id="rId16"/>
    <p:sldId id="282" r:id="rId17"/>
    <p:sldId id="294" r:id="rId18"/>
    <p:sldId id="306" r:id="rId19"/>
    <p:sldId id="309" r:id="rId20"/>
    <p:sldId id="299" r:id="rId21"/>
    <p:sldId id="310" r:id="rId22"/>
    <p:sldId id="311" r:id="rId23"/>
    <p:sldId id="312" r:id="rId24"/>
    <p:sldId id="313" r:id="rId25"/>
    <p:sldId id="300" r:id="rId26"/>
    <p:sldId id="315" r:id="rId27"/>
    <p:sldId id="305" r:id="rId28"/>
    <p:sldId id="316" r:id="rId29"/>
    <p:sldId id="359" r:id="rId30"/>
    <p:sldId id="317" r:id="rId31"/>
    <p:sldId id="318" r:id="rId32"/>
    <p:sldId id="319" r:id="rId33"/>
    <p:sldId id="320" r:id="rId34"/>
    <p:sldId id="349" r:id="rId35"/>
    <p:sldId id="348" r:id="rId36"/>
    <p:sldId id="321" r:id="rId37"/>
    <p:sldId id="323" r:id="rId38"/>
    <p:sldId id="350" r:id="rId39"/>
    <p:sldId id="324" r:id="rId40"/>
    <p:sldId id="366" r:id="rId41"/>
    <p:sldId id="325" r:id="rId42"/>
    <p:sldId id="326" r:id="rId43"/>
    <p:sldId id="327" r:id="rId44"/>
    <p:sldId id="328" r:id="rId45"/>
    <p:sldId id="332" r:id="rId46"/>
    <p:sldId id="331" r:id="rId47"/>
    <p:sldId id="333" r:id="rId48"/>
    <p:sldId id="334" r:id="rId49"/>
    <p:sldId id="330" r:id="rId50"/>
    <p:sldId id="335" r:id="rId51"/>
    <p:sldId id="367" r:id="rId52"/>
    <p:sldId id="337" r:id="rId53"/>
    <p:sldId id="351" r:id="rId54"/>
    <p:sldId id="340" r:id="rId55"/>
    <p:sldId id="341" r:id="rId56"/>
    <p:sldId id="342" r:id="rId57"/>
    <p:sldId id="343" r:id="rId58"/>
    <p:sldId id="370" r:id="rId59"/>
    <p:sldId id="371" r:id="rId60"/>
    <p:sldId id="372" r:id="rId61"/>
    <p:sldId id="373" r:id="rId62"/>
    <p:sldId id="374" r:id="rId63"/>
    <p:sldId id="345" r:id="rId64"/>
    <p:sldId id="346" r:id="rId65"/>
    <p:sldId id="347" r:id="rId66"/>
    <p:sldId id="339" r:id="rId67"/>
    <p:sldId id="352" r:id="rId68"/>
    <p:sldId id="353" r:id="rId69"/>
    <p:sldId id="354" r:id="rId70"/>
    <p:sldId id="355" r:id="rId71"/>
    <p:sldId id="356" r:id="rId72"/>
    <p:sldId id="357" r:id="rId73"/>
    <p:sldId id="358" r:id="rId74"/>
    <p:sldId id="360" r:id="rId75"/>
    <p:sldId id="375" r:id="rId76"/>
    <p:sldId id="377" r:id="rId77"/>
    <p:sldId id="376" r:id="rId78"/>
    <p:sldId id="380" r:id="rId79"/>
    <p:sldId id="379" r:id="rId80"/>
    <p:sldId id="378" r:id="rId81"/>
    <p:sldId id="381" r:id="rId82"/>
    <p:sldId id="383" r:id="rId83"/>
    <p:sldId id="384" r:id="rId84"/>
    <p:sldId id="385" r:id="rId85"/>
    <p:sldId id="387" r:id="rId86"/>
    <p:sldId id="386" r:id="rId87"/>
    <p:sldId id="388" r:id="rId88"/>
    <p:sldId id="361" r:id="rId89"/>
    <p:sldId id="363" r:id="rId90"/>
    <p:sldId id="389" r:id="rId91"/>
    <p:sldId id="390" r:id="rId92"/>
    <p:sldId id="391" r:id="rId93"/>
    <p:sldId id="392" r:id="rId94"/>
    <p:sldId id="393" r:id="rId9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Estilo com Tema 1 - Destaqu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Destaqu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Estilo Claro 3 - Destaqu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Estilo Médio 4 - Destaqu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Estilo Médio 2 - Destaqu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B0249-0605-46DC-A67A-32DDD5CB0F10}" type="datetimeFigureOut">
              <a:rPr lang="pt-PT" smtClean="0"/>
              <a:t>20/06/2025</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8E783-34FB-4D25-AAE6-0BB2D9AE8671}" type="slidenum">
              <a:rPr lang="pt-PT" smtClean="0"/>
              <a:t>‹nº›</a:t>
            </a:fld>
            <a:endParaRPr lang="pt-PT"/>
          </a:p>
        </p:txBody>
      </p:sp>
    </p:spTree>
    <p:extLst>
      <p:ext uri="{BB962C8B-B14F-4D97-AF65-F5344CB8AC3E}">
        <p14:creationId xmlns:p14="http://schemas.microsoft.com/office/powerpoint/2010/main" val="51863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C628E783-34FB-4D25-AAE6-0BB2D9AE8671}" type="slidenum">
              <a:rPr lang="pt-PT" smtClean="0"/>
              <a:t>23</a:t>
            </a:fld>
            <a:endParaRPr lang="pt-PT"/>
          </a:p>
        </p:txBody>
      </p:sp>
    </p:spTree>
    <p:extLst>
      <p:ext uri="{BB962C8B-B14F-4D97-AF65-F5344CB8AC3E}">
        <p14:creationId xmlns:p14="http://schemas.microsoft.com/office/powerpoint/2010/main" val="759039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17F8C-3847-FE45-7F8D-4F977AC94589}"/>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6A6036A0-8C49-BB1A-B85C-036AABEAFABD}"/>
              </a:ext>
            </a:extLst>
          </p:cNvPr>
          <p:cNvSpPr>
            <a:spLocks noGrp="1" noRot="1" noChangeAspect="1"/>
          </p:cNvSpPr>
          <p:nvPr>
            <p:ph type="sldImg"/>
          </p:nvPr>
        </p:nvSpPr>
        <p:spPr/>
      </p:sp>
      <p:sp>
        <p:nvSpPr>
          <p:cNvPr id="3" name="Marcador de Posição de Notas 2">
            <a:extLst>
              <a:ext uri="{FF2B5EF4-FFF2-40B4-BE49-F238E27FC236}">
                <a16:creationId xmlns:a16="http://schemas.microsoft.com/office/drawing/2014/main" id="{3150B496-170F-83B0-78CE-58E2A591744F}"/>
              </a:ext>
            </a:extLst>
          </p:cNvPr>
          <p:cNvSpPr>
            <a:spLocks noGrp="1"/>
          </p:cNvSpPr>
          <p:nvPr>
            <p:ph type="body" idx="1"/>
          </p:nvPr>
        </p:nvSpPr>
        <p:spPr/>
        <p:txBody>
          <a:bodyPr/>
          <a:lstStyle/>
          <a:p>
            <a:endParaRPr lang="pt-PT" dirty="0"/>
          </a:p>
        </p:txBody>
      </p:sp>
      <p:sp>
        <p:nvSpPr>
          <p:cNvPr id="4" name="Marcador de Posição do Número do Diapositivo 3">
            <a:extLst>
              <a:ext uri="{FF2B5EF4-FFF2-40B4-BE49-F238E27FC236}">
                <a16:creationId xmlns:a16="http://schemas.microsoft.com/office/drawing/2014/main" id="{062574E4-8AF3-B453-5BCB-6228095DB22D}"/>
              </a:ext>
            </a:extLst>
          </p:cNvPr>
          <p:cNvSpPr>
            <a:spLocks noGrp="1"/>
          </p:cNvSpPr>
          <p:nvPr>
            <p:ph type="sldNum" sz="quarter" idx="5"/>
          </p:nvPr>
        </p:nvSpPr>
        <p:spPr/>
        <p:txBody>
          <a:bodyPr/>
          <a:lstStyle/>
          <a:p>
            <a:fld id="{C628E783-34FB-4D25-AAE6-0BB2D9AE8671}" type="slidenum">
              <a:rPr lang="pt-PT" smtClean="0"/>
              <a:t>24</a:t>
            </a:fld>
            <a:endParaRPr lang="pt-PT"/>
          </a:p>
        </p:txBody>
      </p:sp>
    </p:spTree>
    <p:extLst>
      <p:ext uri="{BB962C8B-B14F-4D97-AF65-F5344CB8AC3E}">
        <p14:creationId xmlns:p14="http://schemas.microsoft.com/office/powerpoint/2010/main" val="257284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C628E783-34FB-4D25-AAE6-0BB2D9AE8671}" type="slidenum">
              <a:rPr lang="pt-PT" smtClean="0"/>
              <a:t>66</a:t>
            </a:fld>
            <a:endParaRPr lang="pt-PT"/>
          </a:p>
        </p:txBody>
      </p:sp>
    </p:spTree>
    <p:extLst>
      <p:ext uri="{BB962C8B-B14F-4D97-AF65-F5344CB8AC3E}">
        <p14:creationId xmlns:p14="http://schemas.microsoft.com/office/powerpoint/2010/main" val="565665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43877-6257-03B5-EB96-FBC856435E42}"/>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ADB0F072-EF40-D30B-27EA-1F01509FC1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EB9B23FE-26E4-D579-010F-8747FD6C066B}"/>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5" name="Marcador de Posição do Rodapé 4">
            <a:extLst>
              <a:ext uri="{FF2B5EF4-FFF2-40B4-BE49-F238E27FC236}">
                <a16:creationId xmlns:a16="http://schemas.microsoft.com/office/drawing/2014/main" id="{C44012EE-6889-A492-F273-5B2DDE2C1F4B}"/>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F1FBE98-A8BA-C6DA-E56A-C3E60A00F946}"/>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1385142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F04C64-2BAE-97D5-8CC8-7DA36F42AE6B}"/>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020D97F0-9731-F813-9223-A4A5A0C38E5C}"/>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35C2B51-490A-69B3-F006-B42AB673CFDB}"/>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5" name="Marcador de Posição do Rodapé 4">
            <a:extLst>
              <a:ext uri="{FF2B5EF4-FFF2-40B4-BE49-F238E27FC236}">
                <a16:creationId xmlns:a16="http://schemas.microsoft.com/office/drawing/2014/main" id="{F0EE4EB3-88DC-B8D1-0D21-9A992BA5B98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4B751D7-265D-B56D-2F14-8C69F116BDC6}"/>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3135558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9DA9DAF-A671-E64E-8CDF-40F34F188BD5}"/>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C00ADBEE-3495-9957-39F2-42B2A29A32DB}"/>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2A98FFE-13AC-F1B3-426E-964FDC5F471F}"/>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5" name="Marcador de Posição do Rodapé 4">
            <a:extLst>
              <a:ext uri="{FF2B5EF4-FFF2-40B4-BE49-F238E27FC236}">
                <a16:creationId xmlns:a16="http://schemas.microsoft.com/office/drawing/2014/main" id="{3E6CBF2B-40F1-C2DF-56EF-6999CC7D1184}"/>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5F3298E8-39E1-9160-5A4E-37C1610E4357}"/>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369155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628C5-F9AB-BCD3-0647-A850477CDCB3}"/>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EB973CB3-57CB-D51C-53F7-6C673B16A5AE}"/>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E0566385-6963-FAF0-772A-7A777D413552}"/>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5" name="Marcador de Posição do Rodapé 4">
            <a:extLst>
              <a:ext uri="{FF2B5EF4-FFF2-40B4-BE49-F238E27FC236}">
                <a16:creationId xmlns:a16="http://schemas.microsoft.com/office/drawing/2014/main" id="{B249E201-8261-D25F-C193-6295BF8FCE95}"/>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E96BF339-8F52-6B04-C84C-711557A7C1D8}"/>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2675872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C8568-A62F-39ED-88C6-A6CCFC32D4B3}"/>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E2FEF3E-F3DD-EA3D-E223-346F1B5209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E63DE3F2-D03A-4445-6726-D1318C92CB77}"/>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5" name="Marcador de Posição do Rodapé 4">
            <a:extLst>
              <a:ext uri="{FF2B5EF4-FFF2-40B4-BE49-F238E27FC236}">
                <a16:creationId xmlns:a16="http://schemas.microsoft.com/office/drawing/2014/main" id="{39CF5FF2-571D-3C82-3029-910C38E68069}"/>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49DFC12-269B-0A7A-F642-3ED80FB53A88}"/>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981423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9D2CD-DC34-A4F3-36AF-AD69F86053DC}"/>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00E1B2F6-721B-90C3-E6D6-A8B056322CC3}"/>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4236070F-D984-1857-B48C-07D9A4A72C36}"/>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D426FFFD-6902-0D53-A59A-322C0A54466A}"/>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6" name="Marcador de Posição do Rodapé 5">
            <a:extLst>
              <a:ext uri="{FF2B5EF4-FFF2-40B4-BE49-F238E27FC236}">
                <a16:creationId xmlns:a16="http://schemas.microsoft.com/office/drawing/2014/main" id="{AB5D4234-2469-BF56-91B6-F9133D14E7CD}"/>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8EDFB2FA-451D-70CE-E3C9-46EEC5A429ED}"/>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3688791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90782-C8DC-F455-CD97-1DC35E211F72}"/>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0FF866E9-9DB3-F9D0-E8B9-943BFCD29F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31927E53-B332-37B1-857F-986426DE1439}"/>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B80A7597-6220-BF15-DDA4-330429E355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236432B6-CCBB-B805-D2AF-62E1C6325E01}"/>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03AA17CF-044D-BF76-B9D9-7B3E27D829B7}"/>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8" name="Marcador de Posição do Rodapé 7">
            <a:extLst>
              <a:ext uri="{FF2B5EF4-FFF2-40B4-BE49-F238E27FC236}">
                <a16:creationId xmlns:a16="http://schemas.microsoft.com/office/drawing/2014/main" id="{1478C12F-A8EA-518A-2B79-4B96DFD7EA5A}"/>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EC98E7EC-2AFD-8504-755A-0B5E944E20B4}"/>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4045343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69ABF-0C55-0A0D-6ED3-1DE5A52CAD08}"/>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2522F59C-F229-405C-F533-70112C90ED8B}"/>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4" name="Marcador de Posição do Rodapé 3">
            <a:extLst>
              <a:ext uri="{FF2B5EF4-FFF2-40B4-BE49-F238E27FC236}">
                <a16:creationId xmlns:a16="http://schemas.microsoft.com/office/drawing/2014/main" id="{41E97241-DB52-E05D-DE6E-78EDB45E8091}"/>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C97BDC83-E387-99B3-0C13-AECD40533595}"/>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862000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FE822FEC-A1C1-DABD-F24B-4B936C7993B2}"/>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3" name="Marcador de Posição do Rodapé 2">
            <a:extLst>
              <a:ext uri="{FF2B5EF4-FFF2-40B4-BE49-F238E27FC236}">
                <a16:creationId xmlns:a16="http://schemas.microsoft.com/office/drawing/2014/main" id="{CFCFBE96-0CA8-67BD-C5E6-61686D5E70F3}"/>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46E57157-FBF6-79CE-FDBF-7AA9C23286B0}"/>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4151099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06CF77-1E93-39DE-92F7-57CA678AB4B1}"/>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C0F04C50-30E7-15EA-437C-E1B15A1C42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6551D9E5-FB64-F078-1AD9-08A3CAD6F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E13D4559-1300-963A-00F5-D3DB5135300B}"/>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6" name="Marcador de Posição do Rodapé 5">
            <a:extLst>
              <a:ext uri="{FF2B5EF4-FFF2-40B4-BE49-F238E27FC236}">
                <a16:creationId xmlns:a16="http://schemas.microsoft.com/office/drawing/2014/main" id="{705AC728-5F81-28F4-5050-00CB1F912E83}"/>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17F8FE32-FCC2-E7EC-6F47-035DE2B5CA1F}"/>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3654680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3B9C2-7173-D581-2BB5-9F28346E6781}"/>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B5B01E93-3B5F-C0B1-595D-0AF70E2478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BAC6A773-3B8C-FB16-C6F5-75CC8F2A3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8E0E44F4-D762-04BB-5985-A9BAF173717F}"/>
              </a:ext>
            </a:extLst>
          </p:cNvPr>
          <p:cNvSpPr>
            <a:spLocks noGrp="1"/>
          </p:cNvSpPr>
          <p:nvPr>
            <p:ph type="dt" sz="half" idx="10"/>
          </p:nvPr>
        </p:nvSpPr>
        <p:spPr/>
        <p:txBody>
          <a:bodyPr/>
          <a:lstStyle/>
          <a:p>
            <a:fld id="{BD8ABD74-2879-4791-8439-93375318DD4B}" type="datetimeFigureOut">
              <a:rPr lang="pt-PT" smtClean="0"/>
              <a:t>20/06/2025</a:t>
            </a:fld>
            <a:endParaRPr lang="pt-PT"/>
          </a:p>
        </p:txBody>
      </p:sp>
      <p:sp>
        <p:nvSpPr>
          <p:cNvPr id="6" name="Marcador de Posição do Rodapé 5">
            <a:extLst>
              <a:ext uri="{FF2B5EF4-FFF2-40B4-BE49-F238E27FC236}">
                <a16:creationId xmlns:a16="http://schemas.microsoft.com/office/drawing/2014/main" id="{4CFE6993-8956-E857-7EFD-54FA8EF022CF}"/>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A2124FF5-6E1E-6430-FFAE-5186C863084E}"/>
              </a:ext>
            </a:extLst>
          </p:cNvPr>
          <p:cNvSpPr>
            <a:spLocks noGrp="1"/>
          </p:cNvSpPr>
          <p:nvPr>
            <p:ph type="sldNum" sz="quarter" idx="12"/>
          </p:nvPr>
        </p:nvSpPr>
        <p:spPr/>
        <p:txBody>
          <a:bodyPr/>
          <a:lstStyle/>
          <a:p>
            <a:fld id="{623BE039-7A8F-4008-AC86-6134F2E91F99}" type="slidenum">
              <a:rPr lang="pt-PT" smtClean="0"/>
              <a:t>‹nº›</a:t>
            </a:fld>
            <a:endParaRPr lang="pt-PT"/>
          </a:p>
        </p:txBody>
      </p:sp>
    </p:spTree>
    <p:extLst>
      <p:ext uri="{BB962C8B-B14F-4D97-AF65-F5344CB8AC3E}">
        <p14:creationId xmlns:p14="http://schemas.microsoft.com/office/powerpoint/2010/main" val="4064438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AA97C21E-9EBB-ED09-075A-F1EAB1F51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5B0929DF-7532-B812-303B-8C8E4F511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2C489DA-7148-AFB2-D0C3-D6D2A776E5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D8ABD74-2879-4791-8439-93375318DD4B}" type="datetimeFigureOut">
              <a:rPr lang="pt-PT" smtClean="0"/>
              <a:t>20/06/2025</a:t>
            </a:fld>
            <a:endParaRPr lang="pt-PT"/>
          </a:p>
        </p:txBody>
      </p:sp>
      <p:sp>
        <p:nvSpPr>
          <p:cNvPr id="5" name="Marcador de Posição do Rodapé 4">
            <a:extLst>
              <a:ext uri="{FF2B5EF4-FFF2-40B4-BE49-F238E27FC236}">
                <a16:creationId xmlns:a16="http://schemas.microsoft.com/office/drawing/2014/main" id="{BE1BDA02-2E78-8793-7826-86708DF5F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A7D9D815-994F-2137-AD69-B53A86D23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3BE039-7A8F-4008-AC86-6134F2E91F99}" type="slidenum">
              <a:rPr lang="pt-PT" smtClean="0"/>
              <a:t>‹nº›</a:t>
            </a:fld>
            <a:endParaRPr lang="pt-PT"/>
          </a:p>
        </p:txBody>
      </p:sp>
    </p:spTree>
    <p:extLst>
      <p:ext uri="{BB962C8B-B14F-4D97-AF65-F5344CB8AC3E}">
        <p14:creationId xmlns:p14="http://schemas.microsoft.com/office/powerpoint/2010/main" val="3292280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C09E263E-FD01-B688-5419-9CFD38956607}"/>
              </a:ext>
            </a:extLst>
          </p:cNvPr>
          <p:cNvSpPr>
            <a:spLocks noGrp="1"/>
          </p:cNvSpPr>
          <p:nvPr>
            <p:ph type="subTitle" idx="1"/>
          </p:nvPr>
        </p:nvSpPr>
        <p:spPr>
          <a:xfrm>
            <a:off x="1524000" y="4579256"/>
            <a:ext cx="9144000" cy="1393295"/>
          </a:xfrm>
        </p:spPr>
        <p:txBody>
          <a:bodyPr/>
          <a:lstStyle/>
          <a:p>
            <a:r>
              <a:rPr lang="pt-PT" b="1" dirty="0" err="1">
                <a:latin typeface="Times New Roman" panose="02020603050405020304" pitchFamily="18" charset="0"/>
                <a:cs typeface="Times New Roman" panose="02020603050405020304" pitchFamily="18" charset="0"/>
              </a:rPr>
              <a:t>Authors</a:t>
            </a:r>
            <a:r>
              <a:rPr lang="pt-PT" b="1" dirty="0">
                <a:latin typeface="Times New Roman" panose="02020603050405020304" pitchFamily="18" charset="0"/>
                <a:cs typeface="Times New Roman" panose="02020603050405020304" pitchFamily="18" charset="0"/>
              </a:rPr>
              <a:t>:</a:t>
            </a:r>
            <a:br>
              <a:rPr lang="pt-PT" dirty="0">
                <a:latin typeface="Times New Roman" panose="02020603050405020304" pitchFamily="18" charset="0"/>
                <a:cs typeface="Times New Roman" panose="02020603050405020304" pitchFamily="18" charset="0"/>
              </a:rPr>
            </a:br>
            <a:r>
              <a:rPr lang="pt-PT" dirty="0">
                <a:latin typeface="Times New Roman" panose="02020603050405020304" pitchFamily="18" charset="0"/>
                <a:cs typeface="Times New Roman" panose="02020603050405020304" pitchFamily="18" charset="0"/>
              </a:rPr>
              <a:t>Beatriz Santos, Bruno Rocha, Joana Guerreiro</a:t>
            </a:r>
          </a:p>
        </p:txBody>
      </p:sp>
      <p:sp>
        <p:nvSpPr>
          <p:cNvPr id="6" name="Título 5">
            <a:extLst>
              <a:ext uri="{FF2B5EF4-FFF2-40B4-BE49-F238E27FC236}">
                <a16:creationId xmlns:a16="http://schemas.microsoft.com/office/drawing/2014/main" id="{1EB48FA1-3C58-3E0A-D97C-066F10BBA673}"/>
              </a:ext>
            </a:extLst>
          </p:cNvPr>
          <p:cNvSpPr>
            <a:spLocks noGrp="1"/>
          </p:cNvSpPr>
          <p:nvPr>
            <p:ph type="ctrTitle"/>
          </p:nvPr>
        </p:nvSpPr>
        <p:spPr>
          <a:xfrm>
            <a:off x="1524000" y="1122363"/>
            <a:ext cx="9144000" cy="3125172"/>
          </a:xfrm>
        </p:spPr>
        <p:txBody>
          <a:bodyPr>
            <a:normAutofit fontScale="90000"/>
          </a:bodyPr>
          <a:lstStyle/>
          <a:p>
            <a:r>
              <a:rPr lang="en-US" b="1" dirty="0">
                <a:solidFill>
                  <a:srgbClr val="0070C0"/>
                </a:solidFill>
                <a:latin typeface="Times New Roman" panose="02020603050405020304" pitchFamily="18" charset="0"/>
                <a:cs typeface="Times New Roman" panose="02020603050405020304" pitchFamily="18" charset="0"/>
              </a:rPr>
              <a:t>Perceived Touristic Attractiveness in the Porto Metropolitan Area Based on Google Places Reviews</a:t>
            </a:r>
            <a:endParaRPr lang="pt-PT"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2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485B0-E658-4A67-FF96-3A9DA697F32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2A8F9F-6FF7-CAEF-AD76-3DA106FACECE}"/>
              </a:ext>
            </a:extLst>
          </p:cNvPr>
          <p:cNvSpPr>
            <a:spLocks noGrp="1"/>
          </p:cNvSpPr>
          <p:nvPr>
            <p:ph type="title"/>
          </p:nvPr>
        </p:nvSpPr>
        <p:spPr/>
        <p:txBody>
          <a:bodyPr>
            <a:normAutofit/>
          </a:bodyPr>
          <a:lstStyle/>
          <a:p>
            <a:r>
              <a:rPr lang="pt-PT" b="1" dirty="0" err="1">
                <a:solidFill>
                  <a:srgbClr val="0070C0"/>
                </a:solidFill>
                <a:latin typeface="Times New Roman" panose="02020603050405020304" pitchFamily="18" charset="0"/>
                <a:cs typeface="Times New Roman" panose="02020603050405020304" pitchFamily="18" charset="0"/>
              </a:rPr>
              <a:t>Pre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Processing</a:t>
            </a:r>
            <a:r>
              <a:rPr lang="pt-PT" b="1" dirty="0">
                <a:solidFill>
                  <a:srgbClr val="0070C0"/>
                </a:solidFill>
                <a:latin typeface="Times New Roman" panose="02020603050405020304" pitchFamily="18" charset="0"/>
                <a:cs typeface="Times New Roman" panose="02020603050405020304" pitchFamily="18" charset="0"/>
              </a:rPr>
              <a:t> - </a:t>
            </a:r>
            <a:r>
              <a:rPr lang="en-US" b="1" dirty="0">
                <a:solidFill>
                  <a:srgbClr val="0070C0"/>
                </a:solidFill>
                <a:latin typeface="Times New Roman" panose="02020603050405020304" pitchFamily="18" charset="0"/>
                <a:cs typeface="Times New Roman" panose="02020603050405020304" pitchFamily="18" charset="0"/>
              </a:rPr>
              <a:t>Ratings </a:t>
            </a:r>
            <a:r>
              <a:rPr lang="en-US" sz="1800" b="1" dirty="0">
                <a:solidFill>
                  <a:srgbClr val="0070C0"/>
                </a:solidFill>
                <a:latin typeface="Times New Roman" panose="02020603050405020304" pitchFamily="18" charset="0"/>
                <a:cs typeface="Times New Roman" panose="02020603050405020304" pitchFamily="18" charset="0"/>
              </a:rPr>
              <a:t>(google_places_AMP_with_coordinates.csv)</a:t>
            </a:r>
            <a:endParaRPr lang="pt-PT" dirty="0"/>
          </a:p>
        </p:txBody>
      </p:sp>
      <p:sp>
        <p:nvSpPr>
          <p:cNvPr id="3" name="Marcador de Posição de Conteúdo 2">
            <a:extLst>
              <a:ext uri="{FF2B5EF4-FFF2-40B4-BE49-F238E27FC236}">
                <a16:creationId xmlns:a16="http://schemas.microsoft.com/office/drawing/2014/main" id="{2F9158F4-AEAF-20F4-E6DB-6AEA4DB0FFA8}"/>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A unique identifier was created for each combination of place name and address, in order to ensure the distinction between truly different establishments and to avoid double-counting the same location.</a:t>
            </a:r>
          </a:p>
          <a:p>
            <a:endParaRPr lang="en-US" dirty="0">
              <a:latin typeface="Times New Roman" panose="02020603050405020304" pitchFamily="18" charset="0"/>
              <a:cs typeface="Times New Roman" panose="02020603050405020304" pitchFamily="18" charset="0"/>
            </a:endParaRPr>
          </a:p>
          <a:p>
            <a:endParaRPr lang="pt-PT" dirty="0"/>
          </a:p>
          <a:p>
            <a:endParaRPr lang="pt-PT" dirty="0"/>
          </a:p>
          <a:p>
            <a:endParaRPr lang="pt-PT" dirty="0"/>
          </a:p>
        </p:txBody>
      </p:sp>
      <p:pic>
        <p:nvPicPr>
          <p:cNvPr id="4" name="Imagem 3">
            <a:extLst>
              <a:ext uri="{FF2B5EF4-FFF2-40B4-BE49-F238E27FC236}">
                <a16:creationId xmlns:a16="http://schemas.microsoft.com/office/drawing/2014/main" id="{A35E87DE-0CD0-3733-2E97-6B0ABEA91F47}"/>
              </a:ext>
            </a:extLst>
          </p:cNvPr>
          <p:cNvPicPr>
            <a:picLocks noChangeAspect="1"/>
          </p:cNvPicPr>
          <p:nvPr/>
        </p:nvPicPr>
        <p:blipFill>
          <a:blip r:embed="rId2"/>
          <a:stretch>
            <a:fillRect/>
          </a:stretch>
        </p:blipFill>
        <p:spPr>
          <a:xfrm>
            <a:off x="1224280" y="2973468"/>
            <a:ext cx="9743440" cy="2193303"/>
          </a:xfrm>
          <a:prstGeom prst="rect">
            <a:avLst/>
          </a:prstGeom>
        </p:spPr>
      </p:pic>
    </p:spTree>
    <p:extLst>
      <p:ext uri="{BB962C8B-B14F-4D97-AF65-F5344CB8AC3E}">
        <p14:creationId xmlns:p14="http://schemas.microsoft.com/office/powerpoint/2010/main" val="581762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FA1B7-6829-B308-96BD-B5C4D002B2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98AA94-A916-891A-61AA-6E681084C4DB}"/>
              </a:ext>
            </a:extLst>
          </p:cNvPr>
          <p:cNvSpPr>
            <a:spLocks noGrp="1"/>
          </p:cNvSpPr>
          <p:nvPr>
            <p:ph type="title"/>
          </p:nvPr>
        </p:nvSpPr>
        <p:spPr/>
        <p:txBody>
          <a:bodyPr>
            <a:normAutofit/>
          </a:bodyPr>
          <a:lstStyle/>
          <a:p>
            <a:r>
              <a:rPr lang="pt-PT" b="1" dirty="0" err="1">
                <a:solidFill>
                  <a:srgbClr val="0070C0"/>
                </a:solidFill>
                <a:latin typeface="Times New Roman" panose="02020603050405020304" pitchFamily="18" charset="0"/>
                <a:cs typeface="Times New Roman" panose="02020603050405020304" pitchFamily="18" charset="0"/>
              </a:rPr>
              <a:t>Pre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Processing</a:t>
            </a:r>
            <a:r>
              <a:rPr lang="pt-PT" b="1" dirty="0">
                <a:solidFill>
                  <a:srgbClr val="0070C0"/>
                </a:solidFill>
                <a:latin typeface="Times New Roman" panose="02020603050405020304" pitchFamily="18" charset="0"/>
                <a:cs typeface="Times New Roman" panose="02020603050405020304" pitchFamily="18" charset="0"/>
              </a:rPr>
              <a:t> - </a:t>
            </a:r>
            <a:r>
              <a:rPr lang="en-US" b="1" dirty="0">
                <a:solidFill>
                  <a:srgbClr val="0070C0"/>
                </a:solidFill>
                <a:latin typeface="Times New Roman" panose="02020603050405020304" pitchFamily="18" charset="0"/>
                <a:cs typeface="Times New Roman" panose="02020603050405020304" pitchFamily="18" charset="0"/>
              </a:rPr>
              <a:t>Ratings </a:t>
            </a:r>
            <a:r>
              <a:rPr lang="en-US" sz="1800" b="1" dirty="0">
                <a:solidFill>
                  <a:srgbClr val="0070C0"/>
                </a:solidFill>
                <a:latin typeface="Times New Roman" panose="02020603050405020304" pitchFamily="18" charset="0"/>
                <a:cs typeface="Times New Roman" panose="02020603050405020304" pitchFamily="18" charset="0"/>
              </a:rPr>
              <a:t>(google_places_AMP_with_coordinates.csv)</a:t>
            </a:r>
            <a:endParaRPr lang="pt-PT" dirty="0"/>
          </a:p>
        </p:txBody>
      </p:sp>
      <p:sp>
        <p:nvSpPr>
          <p:cNvPr id="3" name="Marcador de Posição de Conteúdo 2">
            <a:extLst>
              <a:ext uri="{FF2B5EF4-FFF2-40B4-BE49-F238E27FC236}">
                <a16:creationId xmlns:a16="http://schemas.microsoft.com/office/drawing/2014/main" id="{394169C7-E6E1-A05E-C27D-1F509C21B430}"/>
              </a:ext>
            </a:extLst>
          </p:cNvPr>
          <p:cNvSpPr>
            <a:spLocks noGrp="1"/>
          </p:cNvSpPr>
          <p:nvPr>
            <p:ph idx="1"/>
          </p:nvPr>
        </p:nvSpPr>
        <p:spPr>
          <a:xfrm>
            <a:off x="838200" y="1662061"/>
            <a:ext cx="10515600" cy="4830814"/>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New variable: </a:t>
            </a:r>
            <a:r>
              <a:rPr lang="en-US" sz="2400" b="1" dirty="0" err="1">
                <a:latin typeface="Times New Roman" panose="02020603050405020304" pitchFamily="18" charset="0"/>
                <a:cs typeface="Times New Roman" panose="02020603050405020304" pitchFamily="18" charset="0"/>
              </a:rPr>
              <a:t>Nearby_Similar_Places</a:t>
            </a:r>
            <a:endParaRPr lang="en-US" sz="2400" b="1"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 Counts places of the same category within 100 meters (using geodesic distance)</a:t>
            </a:r>
          </a:p>
          <a:p>
            <a:endParaRPr lang="pt-PT" dirty="0"/>
          </a:p>
          <a:p>
            <a:pPr marL="0" indent="0">
              <a:buNone/>
            </a:pPr>
            <a:r>
              <a:rPr lang="en-US" sz="1800" dirty="0">
                <a:latin typeface="Times New Roman" panose="02020603050405020304" pitchFamily="18" charset="0"/>
                <a:cs typeface="Times New Roman" panose="02020603050405020304" pitchFamily="18" charset="0"/>
              </a:rPr>
              <a:t>However, due to the structure of the dataset—where the same location may be assigned to multiple categories (e.g., restaurant, café, bar)—multiple entries may exist for a single place. To avoid duplication and ensure a representative measure of thematic competition, the variable was aggregated using the maximum value recorded per place (ID). This decision aims to capture the most competitive context a location may face. For example, if a place is classified simultaneously as a restaurant and a bar, and there are 5 restaurants but only 1 bar nearby, the variable should reflect the value 5, acknowledging that the location exists in a highly competitive thematic environment, rather than smoothing it to an average of 3.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This variable is used to contextualize popularity — distinguishing between places that are popular despite nearby alternatives and those that benefit from being the only option. It was not included in the Global Tourist Attractiveness Index because it does not directly measure the attractiveness of a location itself, but rather its surrounding competitive environment. This variable enriches the exploratory analysis and interactive visualizations by helping to identify clustering patterns and contextualize tourist behavior, and is also displayed in the popup when a user clicks on a point of interest.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pt-PT" sz="2000" dirty="0">
              <a:latin typeface="Times New Roman" panose="02020603050405020304" pitchFamily="18" charset="0"/>
              <a:cs typeface="Times New Roman" panose="02020603050405020304" pitchFamily="18" charset="0"/>
            </a:endParaRPr>
          </a:p>
          <a:p>
            <a:pPr marL="0" indent="0">
              <a:buNone/>
            </a:pPr>
            <a:endParaRPr lang="pt-PT" dirty="0"/>
          </a:p>
          <a:p>
            <a:endParaRPr lang="pt-PT" dirty="0"/>
          </a:p>
        </p:txBody>
      </p:sp>
      <p:sp>
        <p:nvSpPr>
          <p:cNvPr id="5" name="Seta: Para Baixo 4">
            <a:extLst>
              <a:ext uri="{FF2B5EF4-FFF2-40B4-BE49-F238E27FC236}">
                <a16:creationId xmlns:a16="http://schemas.microsoft.com/office/drawing/2014/main" id="{0B534415-5D90-9C2C-3516-658D28A71986}"/>
              </a:ext>
            </a:extLst>
          </p:cNvPr>
          <p:cNvSpPr/>
          <p:nvPr/>
        </p:nvSpPr>
        <p:spPr>
          <a:xfrm>
            <a:off x="5896650" y="2456436"/>
            <a:ext cx="398695" cy="38370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6" name="Seta: Para Baixo 5">
            <a:extLst>
              <a:ext uri="{FF2B5EF4-FFF2-40B4-BE49-F238E27FC236}">
                <a16:creationId xmlns:a16="http://schemas.microsoft.com/office/drawing/2014/main" id="{D5B292CB-F1D0-290B-63E9-75423C35D7FB}"/>
              </a:ext>
            </a:extLst>
          </p:cNvPr>
          <p:cNvSpPr/>
          <p:nvPr/>
        </p:nvSpPr>
        <p:spPr>
          <a:xfrm>
            <a:off x="5896651" y="4548397"/>
            <a:ext cx="398695" cy="38370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732050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03B9C-4133-11B7-3329-EDCBFE76EF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E497DB8-AAEA-DA8D-F9DB-8793F4D312FE}"/>
              </a:ext>
            </a:extLst>
          </p:cNvPr>
          <p:cNvSpPr>
            <a:spLocks noGrp="1"/>
          </p:cNvSpPr>
          <p:nvPr>
            <p:ph type="title"/>
          </p:nvPr>
        </p:nvSpPr>
        <p:spPr/>
        <p:txBody>
          <a:bodyPr/>
          <a:lstStyle/>
          <a:p>
            <a:r>
              <a:rPr lang="pt-PT" b="1" dirty="0">
                <a:solidFill>
                  <a:srgbClr val="0070C0"/>
                </a:solidFill>
                <a:latin typeface="Times New Roman" panose="02020603050405020304" pitchFamily="18" charset="0"/>
                <a:cs typeface="Times New Roman" panose="02020603050405020304" pitchFamily="18" charset="0"/>
              </a:rPr>
              <a:t>Data </a:t>
            </a:r>
            <a:r>
              <a:rPr lang="pt-PT" b="1" dirty="0" err="1">
                <a:solidFill>
                  <a:srgbClr val="0070C0"/>
                </a:solidFill>
                <a:latin typeface="Times New Roman" panose="02020603050405020304" pitchFamily="18" charset="0"/>
                <a:cs typeface="Times New Roman" panose="02020603050405020304" pitchFamily="18" charset="0"/>
              </a:rPr>
              <a:t>Overview</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1799F41C-5E2F-9CEF-55F0-E0146455330C}"/>
              </a:ext>
            </a:extLst>
          </p:cNvPr>
          <p:cNvSpPr>
            <a:spLocks noGrp="1" noChangeArrowheads="1"/>
          </p:cNvSpPr>
          <p:nvPr>
            <p:ph idx="1"/>
          </p:nvPr>
        </p:nvSpPr>
        <p:spPr bwMode="auto">
          <a:xfrm>
            <a:off x="838200" y="1427753"/>
            <a:ext cx="8328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kern="1200" dirty="0">
                <a:latin typeface="Times New Roman" panose="02020603050405020304" pitchFamily="18" charset="0"/>
                <a:ea typeface="+mj-ea"/>
                <a:cs typeface="Times New Roman" panose="02020603050405020304" pitchFamily="18" charset="0"/>
              </a:rPr>
              <a:t>📊 </a:t>
            </a:r>
            <a:r>
              <a:rPr lang="en-US" sz="1800" b="1" kern="1200" dirty="0">
                <a:latin typeface="Times New Roman" panose="02020603050405020304" pitchFamily="18" charset="0"/>
                <a:ea typeface="+mj-ea"/>
                <a:cs typeface="Times New Roman" panose="02020603050405020304" pitchFamily="18" charset="0"/>
              </a:rPr>
              <a:t>Variable Dictionary – Ratings (ratings_clean.csv)</a:t>
            </a:r>
            <a:endParaRPr kumimoji="0" lang="pt-PT" altLang="pt-PT"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4" name="Tabela 3">
            <a:extLst>
              <a:ext uri="{FF2B5EF4-FFF2-40B4-BE49-F238E27FC236}">
                <a16:creationId xmlns:a16="http://schemas.microsoft.com/office/drawing/2014/main" id="{92F55F88-50F6-5293-1E94-8B0E4936B4CB}"/>
              </a:ext>
            </a:extLst>
          </p:cNvPr>
          <p:cNvGraphicFramePr>
            <a:graphicFrameLocks noGrp="1"/>
          </p:cNvGraphicFramePr>
          <p:nvPr>
            <p:extLst>
              <p:ext uri="{D42A27DB-BD31-4B8C-83A1-F6EECF244321}">
                <p14:modId xmlns:p14="http://schemas.microsoft.com/office/powerpoint/2010/main" val="773745888"/>
              </p:ext>
            </p:extLst>
          </p:nvPr>
        </p:nvGraphicFramePr>
        <p:xfrm>
          <a:off x="1696064" y="2015613"/>
          <a:ext cx="8799871" cy="3916920"/>
        </p:xfrm>
        <a:graphic>
          <a:graphicData uri="http://schemas.openxmlformats.org/drawingml/2006/table">
            <a:tbl>
              <a:tblPr>
                <a:tableStyleId>{C4B1156A-380E-4F78-BDF5-A606A8083BF9}</a:tableStyleId>
              </a:tblPr>
              <a:tblGrid>
                <a:gridCol w="2010872">
                  <a:extLst>
                    <a:ext uri="{9D8B030D-6E8A-4147-A177-3AD203B41FA5}">
                      <a16:colId xmlns:a16="http://schemas.microsoft.com/office/drawing/2014/main" val="1416729206"/>
                    </a:ext>
                  </a:extLst>
                </a:gridCol>
                <a:gridCol w="6788999">
                  <a:extLst>
                    <a:ext uri="{9D8B030D-6E8A-4147-A177-3AD203B41FA5}">
                      <a16:colId xmlns:a16="http://schemas.microsoft.com/office/drawing/2014/main" val="1619180281"/>
                    </a:ext>
                  </a:extLst>
                </a:gridCol>
              </a:tblGrid>
              <a:tr h="285135">
                <a:tc>
                  <a:txBody>
                    <a:bodyPr/>
                    <a:lstStyle/>
                    <a:p>
                      <a:pPr algn="l" fontAlgn="b"/>
                      <a:r>
                        <a:rPr lang="pt-PT" sz="1600" b="1" u="none" strike="noStrike" dirty="0" err="1">
                          <a:solidFill>
                            <a:srgbClr val="000000"/>
                          </a:solidFill>
                          <a:effectLst/>
                          <a:latin typeface="Times New Roman" panose="02020603050405020304" pitchFamily="18" charset="0"/>
                          <a:cs typeface="Times New Roman" panose="02020603050405020304" pitchFamily="18" charset="0"/>
                        </a:rPr>
                        <a:t>Variable</a:t>
                      </a:r>
                      <a:endParaRPr lang="pt-PT"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pt-PT" sz="1600" b="1" u="none" strike="noStrike">
                          <a:solidFill>
                            <a:srgbClr val="000000"/>
                          </a:solidFill>
                          <a:effectLst/>
                          <a:latin typeface="Times New Roman" panose="02020603050405020304" pitchFamily="18" charset="0"/>
                          <a:cs typeface="Times New Roman" panose="02020603050405020304" pitchFamily="18" charset="0"/>
                        </a:rPr>
                        <a:t>Description</a:t>
                      </a:r>
                      <a:endParaRPr lang="pt-PT" sz="16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058941075"/>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City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Municipality where the point of interest is located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756212303"/>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Category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Category assigned to the place (restaurant, museum, hotel, bar, tourist attraction, cafe, church, park, natural feature, viewpoint, trail, lodging)</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96074382"/>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Name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Name of the establishment or point of interest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40895326"/>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Rating</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Average rating given by users for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74033752"/>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Address</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Full address of the place</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74297863"/>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Types</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List of categories assigned by the Google API</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55369030"/>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Latitude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Geographic latitude coordinate of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818116148"/>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Longitude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Geographic longitude coordinate of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74187688"/>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Total Reviews</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Total number of reviews received by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768006353"/>
                  </a:ext>
                </a:extLst>
              </a:tr>
              <a:tr h="285135">
                <a:tc>
                  <a:txBody>
                    <a:bodyPr/>
                    <a:lstStyle/>
                    <a:p>
                      <a:pPr algn="l" fontAlgn="b"/>
                      <a:r>
                        <a:rPr lang="pt-PT" sz="1600" b="0" u="none" strike="noStrike" dirty="0" err="1">
                          <a:solidFill>
                            <a:srgbClr val="000000"/>
                          </a:solidFill>
                          <a:effectLst/>
                          <a:highlight>
                            <a:srgbClr val="FFFF00"/>
                          </a:highlight>
                          <a:latin typeface="Times New Roman" panose="02020603050405020304" pitchFamily="18" charset="0"/>
                          <a:cs typeface="Times New Roman" panose="02020603050405020304" pitchFamily="18" charset="0"/>
                        </a:rPr>
                        <a:t>Thematic</a:t>
                      </a:r>
                      <a:r>
                        <a:rPr lang="pt-PT" sz="1600" b="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 </a:t>
                      </a:r>
                      <a:r>
                        <a:rPr lang="pt-PT" sz="1600" b="0" u="none" strike="noStrike" dirty="0" err="1">
                          <a:solidFill>
                            <a:srgbClr val="000000"/>
                          </a:solidFill>
                          <a:effectLst/>
                          <a:highlight>
                            <a:srgbClr val="FFFF00"/>
                          </a:highlight>
                          <a:latin typeface="Times New Roman" panose="02020603050405020304" pitchFamily="18" charset="0"/>
                          <a:cs typeface="Times New Roman" panose="02020603050405020304" pitchFamily="18" charset="0"/>
                        </a:rPr>
                        <a:t>Group</a:t>
                      </a:r>
                      <a:endParaRPr lang="pt-PT"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Thematic group in which the place was classified (e.g., services, cultural tourism)</a:t>
                      </a:r>
                      <a:endPar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696669698"/>
                  </a:ext>
                </a:extLst>
              </a:tr>
              <a:tr h="285135">
                <a:tc>
                  <a:txBody>
                    <a:bodyPr/>
                    <a:lstStyle/>
                    <a:p>
                      <a:pPr algn="l" fontAlgn="b"/>
                      <a:r>
                        <a:rPr lang="pt-PT"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Similar Places Nearby</a:t>
                      </a:r>
                      <a:endParaRPr lang="pt-PT"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Number of places in the same category within 100 meters radius</a:t>
                      </a:r>
                      <a:endPar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13677680"/>
                  </a:ext>
                </a:extLst>
              </a:tr>
              <a:tr h="285135">
                <a:tc>
                  <a:txBody>
                    <a:bodyPr/>
                    <a:lstStyle/>
                    <a:p>
                      <a:pPr algn="l" fontAlgn="b"/>
                      <a:r>
                        <a:rPr lang="pt-PT"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Is Positive</a:t>
                      </a:r>
                      <a:endParaRPr lang="pt-PT"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Binary variable based on polarity (1 if positive, 0 otherwise)</a:t>
                      </a:r>
                      <a:endParaRPr lang="en-US"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246947276"/>
                  </a:ext>
                </a:extLst>
              </a:tr>
            </a:tbl>
          </a:graphicData>
        </a:graphic>
      </p:graphicFrame>
    </p:spTree>
    <p:extLst>
      <p:ext uri="{BB962C8B-B14F-4D97-AF65-F5344CB8AC3E}">
        <p14:creationId xmlns:p14="http://schemas.microsoft.com/office/powerpoint/2010/main" val="3689442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3A3EC-CC6A-D1CB-AABD-E515A57EFD5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150FBE-07AC-168D-3606-5C3FD1105295}"/>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Database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Structure</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69808225-8738-D07D-F4B8-0FFD6B4DC2E7}"/>
              </a:ext>
            </a:extLst>
          </p:cNvPr>
          <p:cNvSpPr>
            <a:spLocks noGrp="1"/>
          </p:cNvSpPr>
          <p:nvPr>
            <p:ph idx="1"/>
          </p:nvPr>
        </p:nvSpPr>
        <p:spPr/>
        <p:txBody>
          <a:bodyPr/>
          <a:lstStyle/>
          <a:p>
            <a:pPr marL="0" indent="0">
              <a:buNone/>
            </a:pPr>
            <a:r>
              <a:rPr lang="en-US" sz="2800" b="1" dirty="0">
                <a:latin typeface="Times New Roman" panose="02020603050405020304" pitchFamily="18" charset="0"/>
                <a:ea typeface="+mj-ea"/>
                <a:cs typeface="Times New Roman" panose="02020603050405020304" pitchFamily="18" charset="0"/>
              </a:rPr>
              <a:t>Ratings (</a:t>
            </a:r>
            <a:r>
              <a:rPr lang="en-US" sz="2800" b="1" kern="1200" dirty="0">
                <a:latin typeface="Times New Roman" panose="02020603050405020304" pitchFamily="18" charset="0"/>
                <a:ea typeface="+mj-ea"/>
                <a:cs typeface="Times New Roman" panose="02020603050405020304" pitchFamily="18" charset="0"/>
              </a:rPr>
              <a:t>ratings_clean</a:t>
            </a:r>
            <a:r>
              <a:rPr lang="en-US" sz="2800" b="1" dirty="0">
                <a:latin typeface="Times New Roman" panose="02020603050405020304" pitchFamily="18" charset="0"/>
                <a:ea typeface="+mj-ea"/>
                <a:cs typeface="Times New Roman" panose="02020603050405020304" pitchFamily="18" charset="0"/>
              </a:rPr>
              <a:t>.csv)</a:t>
            </a:r>
            <a:endParaRPr lang="pt-PT" altLang="pt-PT" sz="2800" dirty="0">
              <a:latin typeface="Times New Roman" panose="02020603050405020304" pitchFamily="18" charset="0"/>
              <a:cs typeface="Times New Roman" panose="02020603050405020304" pitchFamily="18" charset="0"/>
            </a:endParaRPr>
          </a:p>
          <a:p>
            <a:pPr marL="0" indent="0">
              <a:buNone/>
            </a:pPr>
            <a:endParaRPr lang="pt-PT" dirty="0"/>
          </a:p>
        </p:txBody>
      </p:sp>
      <p:pic>
        <p:nvPicPr>
          <p:cNvPr id="6" name="Imagem 5">
            <a:extLst>
              <a:ext uri="{FF2B5EF4-FFF2-40B4-BE49-F238E27FC236}">
                <a16:creationId xmlns:a16="http://schemas.microsoft.com/office/drawing/2014/main" id="{967A185F-6A1F-5064-4953-232E856FBA25}"/>
              </a:ext>
            </a:extLst>
          </p:cNvPr>
          <p:cNvPicPr>
            <a:picLocks noChangeAspect="1"/>
          </p:cNvPicPr>
          <p:nvPr/>
        </p:nvPicPr>
        <p:blipFill>
          <a:blip r:embed="rId2"/>
          <a:stretch>
            <a:fillRect/>
          </a:stretch>
        </p:blipFill>
        <p:spPr>
          <a:xfrm>
            <a:off x="838200" y="2557467"/>
            <a:ext cx="10813877" cy="2371411"/>
          </a:xfrm>
          <a:prstGeom prst="rect">
            <a:avLst/>
          </a:prstGeom>
        </p:spPr>
      </p:pic>
    </p:spTree>
    <p:extLst>
      <p:ext uri="{BB962C8B-B14F-4D97-AF65-F5344CB8AC3E}">
        <p14:creationId xmlns:p14="http://schemas.microsoft.com/office/powerpoint/2010/main" val="232868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8F3D0-671F-E4D1-09E8-980443D90B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25C32D2-AB47-421F-1480-5A3AC18FF672}"/>
              </a:ext>
            </a:extLst>
          </p:cNvPr>
          <p:cNvSpPr>
            <a:spLocks noGrp="1"/>
          </p:cNvSpPr>
          <p:nvPr>
            <p:ph type="title"/>
          </p:nvPr>
        </p:nvSpPr>
        <p:spPr/>
        <p:txBody>
          <a:bodyPr>
            <a:normAutofit/>
          </a:bodyPr>
          <a:lstStyle/>
          <a:p>
            <a:r>
              <a:rPr lang="pt-PT" b="1" dirty="0" err="1">
                <a:solidFill>
                  <a:srgbClr val="0070C0"/>
                </a:solidFill>
                <a:latin typeface="Times New Roman" panose="02020603050405020304" pitchFamily="18" charset="0"/>
                <a:cs typeface="Times New Roman" panose="02020603050405020304" pitchFamily="18" charset="0"/>
              </a:rPr>
              <a:t>Pre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Processing</a:t>
            </a:r>
            <a:r>
              <a:rPr lang="pt-PT" b="1" dirty="0">
                <a:solidFill>
                  <a:srgbClr val="0070C0"/>
                </a:solidFill>
                <a:latin typeface="Times New Roman" panose="02020603050405020304" pitchFamily="18" charset="0"/>
                <a:cs typeface="Times New Roman" panose="02020603050405020304" pitchFamily="18" charset="0"/>
              </a:rPr>
              <a:t> - </a:t>
            </a:r>
            <a:r>
              <a:rPr lang="en-US" b="1" dirty="0">
                <a:solidFill>
                  <a:srgbClr val="0070C0"/>
                </a:solidFill>
                <a:latin typeface="Times New Roman" panose="02020603050405020304" pitchFamily="18" charset="0"/>
                <a:cs typeface="Times New Roman" panose="02020603050405020304" pitchFamily="18" charset="0"/>
              </a:rPr>
              <a:t>Comments </a:t>
            </a:r>
            <a:r>
              <a:rPr lang="en-US" sz="1800" b="1" dirty="0">
                <a:solidFill>
                  <a:srgbClr val="0070C0"/>
                </a:solidFill>
                <a:latin typeface="Times New Roman" panose="02020603050405020304" pitchFamily="18" charset="0"/>
                <a:cs typeface="Times New Roman" panose="02020603050405020304" pitchFamily="18" charset="0"/>
              </a:rPr>
              <a:t>(comments_google_maps_AMP.csv)</a:t>
            </a:r>
            <a:endParaRPr lang="pt-PT" dirty="0"/>
          </a:p>
        </p:txBody>
      </p:sp>
      <p:sp>
        <p:nvSpPr>
          <p:cNvPr id="3" name="Marcador de Posição de Conteúdo 2">
            <a:extLst>
              <a:ext uri="{FF2B5EF4-FFF2-40B4-BE49-F238E27FC236}">
                <a16:creationId xmlns:a16="http://schemas.microsoft.com/office/drawing/2014/main" id="{3B81E119-69E7-6B2F-814E-A36BCA046049}"/>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Removal of missing comments.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Whitespace at the beginning and end of each comment was removed (strip), and the comment column was converted to string format to ensure consistency.</a:t>
            </a:r>
          </a:p>
          <a:p>
            <a:r>
              <a:rPr lang="en-US" dirty="0">
                <a:latin typeface="Times New Roman" panose="02020603050405020304" pitchFamily="18" charset="0"/>
                <a:cs typeface="Times New Roman" panose="02020603050405020304" pitchFamily="18" charset="0"/>
              </a:rPr>
              <a:t>Conversion of relative dates – The original Date column in the comments contained relative expressions (e.g., “4 months ago”, “a year ago”). To enable accurate chronological analysis, the </a:t>
            </a:r>
            <a:r>
              <a:rPr lang="en-US" dirty="0" err="1">
                <a:latin typeface="Times New Roman" panose="02020603050405020304" pitchFamily="18" charset="0"/>
                <a:cs typeface="Times New Roman" panose="02020603050405020304" pitchFamily="18" charset="0"/>
              </a:rPr>
              <a:t>dateparser</a:t>
            </a:r>
            <a:r>
              <a:rPr lang="en-US" dirty="0">
                <a:latin typeface="Times New Roman" panose="02020603050405020304" pitchFamily="18" charset="0"/>
                <a:cs typeface="Times New Roman" panose="02020603050405020304" pitchFamily="18" charset="0"/>
              </a:rPr>
              <a:t> library was used to interpret these expressions and convert them into absolute dates (</a:t>
            </a:r>
            <a:r>
              <a:rPr lang="en-US" dirty="0" err="1">
                <a:latin typeface="Times New Roman" panose="02020603050405020304" pitchFamily="18" charset="0"/>
                <a:cs typeface="Times New Roman" panose="02020603050405020304" pitchFamily="18" charset="0"/>
              </a:rPr>
              <a:t>Data_Convertida</a:t>
            </a:r>
            <a:r>
              <a:rPr lang="en-US" dirty="0">
                <a:latin typeface="Times New Roman" panose="02020603050405020304" pitchFamily="18" charset="0"/>
                <a:cs typeface="Times New Roman" panose="02020603050405020304" pitchFamily="18" charset="0"/>
              </a:rPr>
              <a:t>), based on the system’s current date.</a:t>
            </a:r>
            <a:endParaRPr lang="pt-PT" dirty="0"/>
          </a:p>
        </p:txBody>
      </p:sp>
      <p:pic>
        <p:nvPicPr>
          <p:cNvPr id="4" name="Imagem 3">
            <a:extLst>
              <a:ext uri="{FF2B5EF4-FFF2-40B4-BE49-F238E27FC236}">
                <a16:creationId xmlns:a16="http://schemas.microsoft.com/office/drawing/2014/main" id="{1BF05B2A-9164-E4CE-C9D1-B203D52C62A7}"/>
              </a:ext>
            </a:extLst>
          </p:cNvPr>
          <p:cNvPicPr>
            <a:picLocks noChangeAspect="1"/>
          </p:cNvPicPr>
          <p:nvPr/>
        </p:nvPicPr>
        <p:blipFill>
          <a:blip r:embed="rId2"/>
          <a:srcRect r="39141"/>
          <a:stretch/>
        </p:blipFill>
        <p:spPr>
          <a:xfrm>
            <a:off x="5539507" y="1825625"/>
            <a:ext cx="5352906" cy="1531791"/>
          </a:xfrm>
          <a:prstGeom prst="rect">
            <a:avLst/>
          </a:prstGeom>
        </p:spPr>
      </p:pic>
      <p:sp>
        <p:nvSpPr>
          <p:cNvPr id="5" name="Chaveta à direita 4">
            <a:extLst>
              <a:ext uri="{FF2B5EF4-FFF2-40B4-BE49-F238E27FC236}">
                <a16:creationId xmlns:a16="http://schemas.microsoft.com/office/drawing/2014/main" id="{2377FC67-2066-3D59-80C2-AF4044B41766}"/>
              </a:ext>
            </a:extLst>
          </p:cNvPr>
          <p:cNvSpPr/>
          <p:nvPr/>
        </p:nvSpPr>
        <p:spPr>
          <a:xfrm>
            <a:off x="10533535" y="4295162"/>
            <a:ext cx="717755" cy="143704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dirty="0"/>
          </a:p>
        </p:txBody>
      </p:sp>
      <p:sp>
        <p:nvSpPr>
          <p:cNvPr id="6" name="Marcador de Posição de Conteúdo 2">
            <a:extLst>
              <a:ext uri="{FF2B5EF4-FFF2-40B4-BE49-F238E27FC236}">
                <a16:creationId xmlns:a16="http://schemas.microsoft.com/office/drawing/2014/main" id="{C7886785-39F0-7C5A-E245-18D56E4073FB}"/>
              </a:ext>
            </a:extLst>
          </p:cNvPr>
          <p:cNvSpPr txBox="1">
            <a:spLocks/>
          </p:cNvSpPr>
          <p:nvPr/>
        </p:nvSpPr>
        <p:spPr>
          <a:xfrm>
            <a:off x="10892412" y="4738713"/>
            <a:ext cx="1204452" cy="68833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sz="1800" b="1" dirty="0">
                <a:solidFill>
                  <a:srgbClr val="0070C0"/>
                </a:solidFill>
                <a:latin typeface="Times New Roman" panose="02020603050405020304" pitchFamily="18" charset="0"/>
                <a:cs typeface="Times New Roman" panose="02020603050405020304" pitchFamily="18" charset="0"/>
              </a:rPr>
              <a:t>for the average polarity monthly trend chart</a:t>
            </a:r>
            <a:endParaRPr lang="pt-PT" sz="1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143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A8D5-6641-C9FB-21D8-2C79135828A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AE460E-1F9C-D6FA-306C-E015DFE8C64E}"/>
              </a:ext>
            </a:extLst>
          </p:cNvPr>
          <p:cNvSpPr>
            <a:spLocks noGrp="1"/>
          </p:cNvSpPr>
          <p:nvPr>
            <p:ph type="title"/>
          </p:nvPr>
        </p:nvSpPr>
        <p:spPr/>
        <p:txBody>
          <a:bodyPr/>
          <a:lstStyle/>
          <a:p>
            <a:r>
              <a:rPr lang="pt-PT" b="1" dirty="0">
                <a:solidFill>
                  <a:srgbClr val="0070C0"/>
                </a:solidFill>
                <a:latin typeface="Times New Roman" panose="02020603050405020304" pitchFamily="18" charset="0"/>
                <a:cs typeface="Times New Roman" panose="02020603050405020304" pitchFamily="18" charset="0"/>
              </a:rPr>
              <a:t>NLP - </a:t>
            </a:r>
            <a:r>
              <a:rPr lang="pt-PT" b="1" dirty="0" err="1">
                <a:solidFill>
                  <a:srgbClr val="0070C0"/>
                </a:solidFill>
                <a:latin typeface="Times New Roman" panose="02020603050405020304" pitchFamily="18" charset="0"/>
                <a:cs typeface="Times New Roman" panose="02020603050405020304" pitchFamily="18" charset="0"/>
              </a:rPr>
              <a:t>Comments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3" name="Marcador de Posição de Conteúdo 2">
            <a:extLst>
              <a:ext uri="{FF2B5EF4-FFF2-40B4-BE49-F238E27FC236}">
                <a16:creationId xmlns:a16="http://schemas.microsoft.com/office/drawing/2014/main" id="{66B0565A-56FC-28A2-F8B2-BC9725BD74A6}"/>
              </a:ext>
            </a:extLst>
          </p:cNvPr>
          <p:cNvSpPr>
            <a:spLocks noGrp="1"/>
          </p:cNvSpPr>
          <p:nvPr>
            <p:ph idx="1"/>
          </p:nvPr>
        </p:nvSpPr>
        <p:spPr>
          <a:xfrm>
            <a:off x="838200" y="1825625"/>
            <a:ext cx="9642987" cy="4351338"/>
          </a:xfrm>
        </p:spPr>
        <p:txBody>
          <a:bodyPr>
            <a:normAutofit fontScale="70000" lnSpcReduction="20000"/>
          </a:bodyPr>
          <a:lstStyle/>
          <a:p>
            <a:pPr>
              <a:buNone/>
            </a:pPr>
            <a:r>
              <a:rPr lang="pt-PT" b="1" dirty="0">
                <a:latin typeface="Times New Roman" panose="02020603050405020304" pitchFamily="18" charset="0"/>
                <a:cs typeface="Times New Roman" panose="02020603050405020304" pitchFamily="18" charset="0"/>
              </a:rPr>
              <a:t>💬 </a:t>
            </a:r>
            <a:r>
              <a:rPr lang="pt-PT" b="1" dirty="0" err="1">
                <a:latin typeface="Times New Roman" panose="02020603050405020304" pitchFamily="18" charset="0"/>
                <a:cs typeface="Times New Roman" panose="02020603050405020304" pitchFamily="18" charset="0"/>
              </a:rPr>
              <a:t>Text</a:t>
            </a:r>
            <a:r>
              <a:rPr lang="pt-PT" b="1" dirty="0">
                <a:latin typeface="Times New Roman" panose="02020603050405020304" pitchFamily="18" charset="0"/>
                <a:cs typeface="Times New Roman" panose="02020603050405020304" pitchFamily="18" charset="0"/>
              </a:rPr>
              <a:t> </a:t>
            </a:r>
            <a:r>
              <a:rPr lang="pt-PT" b="1" dirty="0" err="1">
                <a:latin typeface="Times New Roman" panose="02020603050405020304" pitchFamily="18" charset="0"/>
                <a:cs typeface="Times New Roman" panose="02020603050405020304" pitchFamily="18" charset="0"/>
              </a:rPr>
              <a:t>processing</a:t>
            </a:r>
            <a:r>
              <a:rPr lang="pt-PT" b="1" dirty="0">
                <a:latin typeface="Times New Roman" panose="02020603050405020304" pitchFamily="18" charset="0"/>
                <a:cs typeface="Times New Roman" panose="02020603050405020304" pitchFamily="18" charset="0"/>
              </a:rPr>
              <a:t> steps:</a:t>
            </a:r>
          </a:p>
          <a:p>
            <a:pPr>
              <a:buNone/>
            </a:pPr>
            <a:endParaRPr lang="pt-PT"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Language detection and translation: </a:t>
            </a:r>
            <a:r>
              <a:rPr lang="en-US" dirty="0">
                <a:latin typeface="Times New Roman" panose="02020603050405020304" pitchFamily="18" charset="0"/>
                <a:cs typeface="Times New Roman" panose="02020603050405020304" pitchFamily="18" charset="0"/>
              </a:rPr>
              <a:t>Each comment's language was detected using the </a:t>
            </a:r>
            <a:r>
              <a:rPr lang="en-US" dirty="0" err="1">
                <a:latin typeface="Times New Roman" panose="02020603050405020304" pitchFamily="18" charset="0"/>
                <a:cs typeface="Times New Roman" panose="02020603050405020304" pitchFamily="18" charset="0"/>
              </a:rPr>
              <a:t>langdetect</a:t>
            </a:r>
            <a:r>
              <a:rPr lang="en-US" dirty="0">
                <a:latin typeface="Times New Roman" panose="02020603050405020304" pitchFamily="18" charset="0"/>
                <a:cs typeface="Times New Roman" panose="02020603050405020304" pitchFamily="18" charset="0"/>
              </a:rPr>
              <a:t> library (with exception handling via </a:t>
            </a:r>
            <a:r>
              <a:rPr lang="en-US" dirty="0" err="1">
                <a:latin typeface="Times New Roman" panose="02020603050405020304" pitchFamily="18" charset="0"/>
                <a:cs typeface="Times New Roman" panose="02020603050405020304" pitchFamily="18" charset="0"/>
              </a:rPr>
              <a:t>LangDetectException</a:t>
            </a:r>
            <a:r>
              <a:rPr lang="en-US" dirty="0">
                <a:latin typeface="Times New Roman" panose="02020603050405020304" pitchFamily="18" charset="0"/>
                <a:cs typeface="Times New Roman" panose="02020603050405020304" pitchFamily="18" charset="0"/>
              </a:rPr>
              <a:t>). If the comment was not originally in English, it was translated using </a:t>
            </a:r>
            <a:r>
              <a:rPr lang="en-US" dirty="0" err="1">
                <a:latin typeface="Times New Roman" panose="02020603050405020304" pitchFamily="18" charset="0"/>
                <a:cs typeface="Times New Roman" panose="02020603050405020304" pitchFamily="18" charset="0"/>
              </a:rPr>
              <a:t>GoogleTranslator</a:t>
            </a:r>
            <a:r>
              <a:rPr lang="en-US" dirty="0">
                <a:latin typeface="Times New Roman" panose="02020603050405020304" pitchFamily="18" charset="0"/>
                <a:cs typeface="Times New Roman" panose="02020603050405020304" pitchFamily="18" charset="0"/>
              </a:rPr>
              <a:t> from the </a:t>
            </a:r>
            <a:r>
              <a:rPr lang="en-US" dirty="0" err="1">
                <a:latin typeface="Times New Roman" panose="02020603050405020304" pitchFamily="18" charset="0"/>
                <a:cs typeface="Times New Roman" panose="02020603050405020304" pitchFamily="18" charset="0"/>
              </a:rPr>
              <a:t>deep_translator</a:t>
            </a:r>
            <a:r>
              <a:rPr lang="en-US" dirty="0">
                <a:latin typeface="Times New Roman" panose="02020603050405020304" pitchFamily="18" charset="0"/>
                <a:cs typeface="Times New Roman" panose="02020603050405020304" pitchFamily="18" charset="0"/>
              </a:rPr>
              <a:t> library. The final English version was stored in a new column named </a:t>
            </a:r>
            <a:r>
              <a:rPr lang="en-US" dirty="0" err="1">
                <a:latin typeface="Times New Roman" panose="02020603050405020304" pitchFamily="18" charset="0"/>
                <a:cs typeface="Times New Roman" panose="02020603050405020304" pitchFamily="18" charset="0"/>
              </a:rPr>
              <a:t>translated_text</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Text normalization: </a:t>
            </a:r>
            <a:r>
              <a:rPr lang="en-US" dirty="0">
                <a:latin typeface="Times New Roman" panose="02020603050405020304" pitchFamily="18" charset="0"/>
                <a:cs typeface="Times New Roman" panose="02020603050405020304" pitchFamily="18" charset="0"/>
              </a:rPr>
              <a:t>Lowercasing, removal of punctuation and extra whitespace. A customized </a:t>
            </a:r>
            <a:r>
              <a:rPr lang="en-US" dirty="0" err="1">
                <a:latin typeface="Times New Roman" panose="02020603050405020304" pitchFamily="18" charset="0"/>
                <a:cs typeface="Times New Roman" panose="02020603050405020304" pitchFamily="18" charset="0"/>
              </a:rPr>
              <a:t>stopword</a:t>
            </a:r>
            <a:r>
              <a:rPr lang="en-US" dirty="0">
                <a:latin typeface="Times New Roman" panose="02020603050405020304" pitchFamily="18" charset="0"/>
                <a:cs typeface="Times New Roman" panose="02020603050405020304" pitchFamily="18" charset="0"/>
              </a:rPr>
              <a:t> removal was applied — keeping semantically relevant terms like "not" while discarding only function words (articles, prepositions, etc.).</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Tokenization and lemmatization: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spaCy</a:t>
            </a:r>
            <a:r>
              <a:rPr lang="en-US" dirty="0">
                <a:latin typeface="Times New Roman" panose="02020603050405020304" pitchFamily="18" charset="0"/>
                <a:cs typeface="Times New Roman" panose="02020603050405020304" pitchFamily="18" charset="0"/>
              </a:rPr>
              <a:t> library was used to tokenize and reduce words to their canonical form (lemmas), improving the consistency of semantic analysis.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Sentiment analysis (</a:t>
            </a:r>
            <a:r>
              <a:rPr lang="en-US" b="1" dirty="0" err="1">
                <a:latin typeface="Times New Roman" panose="02020603050405020304" pitchFamily="18" charset="0"/>
                <a:cs typeface="Times New Roman" panose="02020603050405020304" pitchFamily="18" charset="0"/>
              </a:rPr>
              <a:t>TextBlob</a:t>
            </a:r>
            <a:r>
              <a:rPr lang="en-US" b="1" dirty="0">
                <a:latin typeface="Times New Roman" panose="02020603050405020304" pitchFamily="18" charset="0"/>
                <a:cs typeface="Times New Roman" panose="02020603050405020304" pitchFamily="18" charset="0"/>
              </a:rPr>
              <a:t> and VADER): </a:t>
            </a:r>
            <a:r>
              <a:rPr lang="en-US" dirty="0">
                <a:latin typeface="Times New Roman" panose="02020603050405020304" pitchFamily="18" charset="0"/>
                <a:cs typeface="Times New Roman" panose="02020603050405020304" pitchFamily="18" charset="0"/>
              </a:rPr>
              <a:t>Both sentiment tools were applied to each cleaned comment. The resulting polarity score (scale -1 to 1) was stored, and the average polarity per place was computed to support the attractiveness index.</a:t>
            </a:r>
            <a:endParaRPr lang="pt-PT" dirty="0">
              <a:latin typeface="Times New Roman" panose="02020603050405020304" pitchFamily="18" charset="0"/>
              <a:cs typeface="Times New Roman" panose="02020603050405020304" pitchFamily="18" charset="0"/>
            </a:endParaRPr>
          </a:p>
        </p:txBody>
      </p:sp>
      <p:sp>
        <p:nvSpPr>
          <p:cNvPr id="4" name="Chaveta à direita 3">
            <a:extLst>
              <a:ext uri="{FF2B5EF4-FFF2-40B4-BE49-F238E27FC236}">
                <a16:creationId xmlns:a16="http://schemas.microsoft.com/office/drawing/2014/main" id="{77BA81BD-2906-C53E-1F74-9A8FFE1C58F8}"/>
              </a:ext>
            </a:extLst>
          </p:cNvPr>
          <p:cNvSpPr/>
          <p:nvPr/>
        </p:nvSpPr>
        <p:spPr>
          <a:xfrm>
            <a:off x="9979742" y="3667432"/>
            <a:ext cx="717755" cy="132556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5" name="Marcador de Posição de Conteúdo 2">
            <a:extLst>
              <a:ext uri="{FF2B5EF4-FFF2-40B4-BE49-F238E27FC236}">
                <a16:creationId xmlns:a16="http://schemas.microsoft.com/office/drawing/2014/main" id="{573965A3-1705-63FA-8908-7440559D75D6}"/>
              </a:ext>
            </a:extLst>
          </p:cNvPr>
          <p:cNvSpPr txBox="1">
            <a:spLocks/>
          </p:cNvSpPr>
          <p:nvPr/>
        </p:nvSpPr>
        <p:spPr>
          <a:xfrm>
            <a:off x="10338619" y="4001294"/>
            <a:ext cx="1740310" cy="6883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pt-PT" sz="1800" b="1" dirty="0">
                <a:solidFill>
                  <a:srgbClr val="0070C0"/>
                </a:solidFill>
                <a:latin typeface="Times New Roman" panose="02020603050405020304" pitchFamily="18" charset="0"/>
                <a:cs typeface="Times New Roman" panose="02020603050405020304" pitchFamily="18" charset="0"/>
              </a:rPr>
              <a:t>to </a:t>
            </a:r>
            <a:r>
              <a:rPr lang="pt-PT" sz="1800" b="1" dirty="0" err="1">
                <a:solidFill>
                  <a:srgbClr val="0070C0"/>
                </a:solidFill>
                <a:latin typeface="Times New Roman" panose="02020603050405020304" pitchFamily="18" charset="0"/>
                <a:cs typeface="Times New Roman" panose="02020603050405020304" pitchFamily="18" charset="0"/>
              </a:rPr>
              <a:t>then</a:t>
            </a:r>
            <a:r>
              <a:rPr lang="pt-PT" sz="1800" b="1" dirty="0">
                <a:solidFill>
                  <a:srgbClr val="0070C0"/>
                </a:solidFill>
                <a:latin typeface="Times New Roman" panose="02020603050405020304" pitchFamily="18" charset="0"/>
                <a:cs typeface="Times New Roman" panose="02020603050405020304" pitchFamily="18" charset="0"/>
              </a:rPr>
              <a:t> </a:t>
            </a:r>
            <a:r>
              <a:rPr lang="pt-PT" sz="1800" b="1" dirty="0" err="1">
                <a:solidFill>
                  <a:srgbClr val="0070C0"/>
                </a:solidFill>
                <a:latin typeface="Times New Roman" panose="02020603050405020304" pitchFamily="18" charset="0"/>
                <a:cs typeface="Times New Roman" panose="02020603050405020304" pitchFamily="18" charset="0"/>
              </a:rPr>
              <a:t>apply</a:t>
            </a:r>
            <a:r>
              <a:rPr lang="pt-PT" sz="1800" b="1" dirty="0">
                <a:solidFill>
                  <a:srgbClr val="0070C0"/>
                </a:solidFill>
                <a:latin typeface="Times New Roman" panose="02020603050405020304" pitchFamily="18" charset="0"/>
                <a:cs typeface="Times New Roman" panose="02020603050405020304" pitchFamily="18" charset="0"/>
              </a:rPr>
              <a:t> </a:t>
            </a:r>
            <a:r>
              <a:rPr lang="pt-PT" sz="1800" b="1" dirty="0" err="1">
                <a:solidFill>
                  <a:srgbClr val="0070C0"/>
                </a:solidFill>
                <a:latin typeface="Times New Roman" panose="02020603050405020304" pitchFamily="18" charset="0"/>
                <a:cs typeface="Times New Roman" panose="02020603050405020304" pitchFamily="18" charset="0"/>
              </a:rPr>
              <a:t>topic</a:t>
            </a:r>
            <a:r>
              <a:rPr lang="pt-PT" sz="1800" b="1" dirty="0">
                <a:solidFill>
                  <a:srgbClr val="0070C0"/>
                </a:solidFill>
                <a:latin typeface="Times New Roman" panose="02020603050405020304" pitchFamily="18" charset="0"/>
                <a:cs typeface="Times New Roman" panose="02020603050405020304" pitchFamily="18" charset="0"/>
              </a:rPr>
              <a:t> </a:t>
            </a:r>
            <a:r>
              <a:rPr lang="pt-PT" sz="1800" b="1" dirty="0" err="1">
                <a:solidFill>
                  <a:srgbClr val="0070C0"/>
                </a:solidFill>
                <a:latin typeface="Times New Roman" panose="02020603050405020304" pitchFamily="18" charset="0"/>
                <a:cs typeface="Times New Roman" panose="02020603050405020304" pitchFamily="18" charset="0"/>
              </a:rPr>
              <a:t>modeling</a:t>
            </a:r>
            <a:endParaRPr lang="pt-PT" sz="1800" b="1" dirty="0">
              <a:solidFill>
                <a:srgbClr val="0070C0"/>
              </a:solidFill>
              <a:latin typeface="Times New Roman" panose="02020603050405020304" pitchFamily="18" charset="0"/>
              <a:cs typeface="Times New Roman" panose="02020603050405020304" pitchFamily="18" charset="0"/>
            </a:endParaRPr>
          </a:p>
        </p:txBody>
      </p:sp>
      <p:sp>
        <p:nvSpPr>
          <p:cNvPr id="11" name="Chaveta à direita 10">
            <a:extLst>
              <a:ext uri="{FF2B5EF4-FFF2-40B4-BE49-F238E27FC236}">
                <a16:creationId xmlns:a16="http://schemas.microsoft.com/office/drawing/2014/main" id="{E0C54FDF-48E4-CC37-4E94-820665B87144}"/>
              </a:ext>
            </a:extLst>
          </p:cNvPr>
          <p:cNvSpPr/>
          <p:nvPr/>
        </p:nvSpPr>
        <p:spPr>
          <a:xfrm>
            <a:off x="9979742" y="5003084"/>
            <a:ext cx="717755" cy="7487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pt-PT"/>
          </a:p>
        </p:txBody>
      </p:sp>
      <p:sp>
        <p:nvSpPr>
          <p:cNvPr id="12" name="Marcador de Posição de Conteúdo 2">
            <a:extLst>
              <a:ext uri="{FF2B5EF4-FFF2-40B4-BE49-F238E27FC236}">
                <a16:creationId xmlns:a16="http://schemas.microsoft.com/office/drawing/2014/main" id="{2C8A1068-EC38-52CE-4BCF-63294857FA42}"/>
              </a:ext>
            </a:extLst>
          </p:cNvPr>
          <p:cNvSpPr txBox="1">
            <a:spLocks/>
          </p:cNvSpPr>
          <p:nvPr/>
        </p:nvSpPr>
        <p:spPr>
          <a:xfrm>
            <a:off x="10338619" y="5063537"/>
            <a:ext cx="1740310" cy="68833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sz="1800" b="1" dirty="0">
                <a:solidFill>
                  <a:srgbClr val="0070C0"/>
                </a:solidFill>
                <a:latin typeface="Times New Roman" panose="02020603050405020304" pitchFamily="18" charset="0"/>
                <a:cs typeface="Times New Roman" panose="02020603050405020304" pitchFamily="18" charset="0"/>
              </a:rPr>
              <a:t>to perform one of the sub indexes</a:t>
            </a:r>
            <a:endParaRPr lang="pt-PT" sz="1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913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903CD-1372-E892-D28C-6BB0E79EED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A22E65C-9582-9587-C1B1-A145BC87DA4A}"/>
              </a:ext>
            </a:extLst>
          </p:cNvPr>
          <p:cNvSpPr>
            <a:spLocks noGrp="1"/>
          </p:cNvSpPr>
          <p:nvPr>
            <p:ph type="title"/>
          </p:nvPr>
        </p:nvSpPr>
        <p:spPr/>
        <p:txBody>
          <a:bodyPr/>
          <a:lstStyle/>
          <a:p>
            <a:r>
              <a:rPr lang="pt-PT" b="1" dirty="0">
                <a:solidFill>
                  <a:srgbClr val="0070C0"/>
                </a:solidFill>
                <a:latin typeface="Times New Roman" panose="02020603050405020304" pitchFamily="18" charset="0"/>
                <a:cs typeface="Times New Roman" panose="02020603050405020304" pitchFamily="18" charset="0"/>
              </a:rPr>
              <a:t>Data </a:t>
            </a:r>
            <a:r>
              <a:rPr lang="pt-PT" b="1" dirty="0" err="1">
                <a:solidFill>
                  <a:srgbClr val="0070C0"/>
                </a:solidFill>
                <a:latin typeface="Times New Roman" panose="02020603050405020304" pitchFamily="18" charset="0"/>
                <a:cs typeface="Times New Roman" panose="02020603050405020304" pitchFamily="18" charset="0"/>
              </a:rPr>
              <a:t>Overview</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D5EE025D-4A68-C942-AC19-676BC4EB4927}"/>
              </a:ext>
            </a:extLst>
          </p:cNvPr>
          <p:cNvSpPr>
            <a:spLocks noGrp="1" noChangeArrowheads="1"/>
          </p:cNvSpPr>
          <p:nvPr>
            <p:ph idx="1"/>
          </p:nvPr>
        </p:nvSpPr>
        <p:spPr bwMode="auto">
          <a:xfrm>
            <a:off x="838200" y="1427753"/>
            <a:ext cx="8328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kern="1200" dirty="0">
                <a:latin typeface="Times New Roman" panose="02020603050405020304" pitchFamily="18" charset="0"/>
                <a:ea typeface="+mj-ea"/>
                <a:cs typeface="Times New Roman" panose="02020603050405020304" pitchFamily="18" charset="0"/>
              </a:rPr>
              <a:t>📊 </a:t>
            </a:r>
            <a:r>
              <a:rPr lang="en-US" sz="1800" b="1" kern="1200" dirty="0">
                <a:latin typeface="Times New Roman" panose="02020603050405020304" pitchFamily="18" charset="0"/>
                <a:ea typeface="+mj-ea"/>
                <a:cs typeface="Times New Roman" panose="02020603050405020304" pitchFamily="18" charset="0"/>
              </a:rPr>
              <a:t>Variable Dictionary – Comments (comments_clean.csv)</a:t>
            </a:r>
            <a:endParaRPr kumimoji="0" lang="pt-PT" altLang="pt-PT"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9FFF58F5-3B22-6DED-4207-E045F726B875}"/>
              </a:ext>
            </a:extLst>
          </p:cNvPr>
          <p:cNvGraphicFramePr>
            <a:graphicFrameLocks noGrp="1"/>
          </p:cNvGraphicFramePr>
          <p:nvPr>
            <p:extLst>
              <p:ext uri="{D42A27DB-BD31-4B8C-83A1-F6EECF244321}">
                <p14:modId xmlns:p14="http://schemas.microsoft.com/office/powerpoint/2010/main" val="4128947591"/>
              </p:ext>
            </p:extLst>
          </p:nvPr>
        </p:nvGraphicFramePr>
        <p:xfrm>
          <a:off x="2025650" y="2039347"/>
          <a:ext cx="8140700" cy="3268980"/>
        </p:xfrm>
        <a:graphic>
          <a:graphicData uri="http://schemas.openxmlformats.org/drawingml/2006/table">
            <a:tbl>
              <a:tblPr>
                <a:tableStyleId>{C4B1156A-380E-4F78-BDF5-A606A8083BF9}</a:tableStyleId>
              </a:tblPr>
              <a:tblGrid>
                <a:gridCol w="1988282">
                  <a:extLst>
                    <a:ext uri="{9D8B030D-6E8A-4147-A177-3AD203B41FA5}">
                      <a16:colId xmlns:a16="http://schemas.microsoft.com/office/drawing/2014/main" val="344316819"/>
                    </a:ext>
                  </a:extLst>
                </a:gridCol>
                <a:gridCol w="6152418">
                  <a:extLst>
                    <a:ext uri="{9D8B030D-6E8A-4147-A177-3AD203B41FA5}">
                      <a16:colId xmlns:a16="http://schemas.microsoft.com/office/drawing/2014/main" val="3316817674"/>
                    </a:ext>
                  </a:extLst>
                </a:gridCol>
              </a:tblGrid>
              <a:tr h="182880">
                <a:tc>
                  <a:txBody>
                    <a:bodyPr/>
                    <a:lstStyle/>
                    <a:p>
                      <a:pPr algn="l" fontAlgn="b"/>
                      <a:r>
                        <a:rPr lang="pt-PT" sz="1600" b="1" u="none" strike="noStrike">
                          <a:solidFill>
                            <a:srgbClr val="000000"/>
                          </a:solidFill>
                          <a:effectLst/>
                          <a:latin typeface="Times New Roman" panose="02020603050405020304" pitchFamily="18" charset="0"/>
                          <a:cs typeface="Times New Roman" panose="02020603050405020304" pitchFamily="18" charset="0"/>
                        </a:rPr>
                        <a:t>Variable</a:t>
                      </a:r>
                      <a:endParaRPr lang="pt-PT" sz="16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pt-PT" sz="1600" b="1" u="none" strike="noStrike" dirty="0" err="1">
                          <a:solidFill>
                            <a:srgbClr val="000000"/>
                          </a:solidFill>
                          <a:effectLst/>
                          <a:latin typeface="Times New Roman" panose="02020603050405020304" pitchFamily="18" charset="0"/>
                          <a:cs typeface="Times New Roman" panose="02020603050405020304" pitchFamily="18" charset="0"/>
                        </a:rPr>
                        <a:t>Description</a:t>
                      </a:r>
                      <a:endParaRPr lang="pt-PT"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052928154"/>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City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Municipality where the point of interest is located</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18740709"/>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Category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Category assigned to the place (e.g., restaurant, hotel, park)</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590621614"/>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Place Name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Name of the establishment or point of interest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63309176"/>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Author</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Name of the user who wrote the comment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24495004"/>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Text</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Original text of the comment published by the user</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067129947"/>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Date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Relative date of the comment (e.g., 'a year ago')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499955887"/>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Rating</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Rating assigned in the comment (1 to 5 stars)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029537703"/>
                  </a:ext>
                </a:extLst>
              </a:tr>
              <a:tr h="182880">
                <a:tc>
                  <a:txBody>
                    <a:bodyPr/>
                    <a:lstStyle/>
                    <a:p>
                      <a:pPr algn="l" fontAlgn="b"/>
                      <a:r>
                        <a:rPr lang="pt-PT"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Language</a:t>
                      </a:r>
                      <a:endParaRPr lang="pt-PT"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Original language of the comment</a:t>
                      </a:r>
                      <a:endPar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419469126"/>
                  </a:ext>
                </a:extLst>
              </a:tr>
              <a:tr h="182880">
                <a:tc>
                  <a:txBody>
                    <a:bodyPr/>
                    <a:lstStyle/>
                    <a:p>
                      <a:pPr algn="l" fontAlgn="b"/>
                      <a:r>
                        <a:rPr lang="pt-PT"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Translated Text</a:t>
                      </a:r>
                      <a:endParaRPr lang="pt-PT"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Comment translated into English (if applicable)</a:t>
                      </a:r>
                      <a:endParaRPr lang="en-US"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466616994"/>
                  </a:ext>
                </a:extLst>
              </a:tr>
              <a:tr h="182880">
                <a:tc>
                  <a:txBody>
                    <a:bodyPr/>
                    <a:lstStyle/>
                    <a:p>
                      <a:pPr algn="l" fontAlgn="b"/>
                      <a:r>
                        <a:rPr lang="pt-PT" sz="1600" b="0" u="none" strike="noStrike" dirty="0" err="1">
                          <a:solidFill>
                            <a:srgbClr val="000000"/>
                          </a:solidFill>
                          <a:effectLst/>
                          <a:highlight>
                            <a:srgbClr val="FFFF00"/>
                          </a:highlight>
                          <a:latin typeface="Times New Roman" panose="02020603050405020304" pitchFamily="18" charset="0"/>
                          <a:cs typeface="Times New Roman" panose="02020603050405020304" pitchFamily="18" charset="0"/>
                        </a:rPr>
                        <a:t>Normalized</a:t>
                      </a:r>
                      <a:r>
                        <a:rPr lang="pt-PT" sz="1600" b="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 </a:t>
                      </a:r>
                      <a:r>
                        <a:rPr lang="pt-PT" sz="1600" b="0" u="none" strike="noStrike" dirty="0" err="1">
                          <a:solidFill>
                            <a:srgbClr val="000000"/>
                          </a:solidFill>
                          <a:effectLst/>
                          <a:highlight>
                            <a:srgbClr val="FFFF00"/>
                          </a:highlight>
                          <a:latin typeface="Times New Roman" panose="02020603050405020304" pitchFamily="18" charset="0"/>
                          <a:cs typeface="Times New Roman" panose="02020603050405020304" pitchFamily="18" charset="0"/>
                        </a:rPr>
                        <a:t>Text</a:t>
                      </a:r>
                      <a:endParaRPr lang="pt-PT"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Normalized version of the comment (lowercase, no punctuation/accents)</a:t>
                      </a:r>
                      <a:endParaRPr lang="en-US"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85768778"/>
                  </a:ext>
                </a:extLst>
              </a:tr>
              <a:tr h="182880">
                <a:tc>
                  <a:txBody>
                    <a:bodyPr/>
                    <a:lstStyle/>
                    <a:p>
                      <a:pPr algn="l" fontAlgn="b"/>
                      <a:r>
                        <a:rPr lang="pt-PT"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Lemmatized Text</a:t>
                      </a:r>
                      <a:endParaRPr lang="pt-PT"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Lemmatized version of the comment (base forms of words)</a:t>
                      </a:r>
                      <a:endParaRPr lang="en-US"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110748773"/>
                  </a:ext>
                </a:extLst>
              </a:tr>
              <a:tr h="182880">
                <a:tc>
                  <a:txBody>
                    <a:bodyPr/>
                    <a:lstStyle/>
                    <a:p>
                      <a:pPr algn="l" fontAlgn="b"/>
                      <a:r>
                        <a:rPr lang="pt-PT" sz="1600" b="0" u="none" strike="noStrike">
                          <a:solidFill>
                            <a:srgbClr val="000000"/>
                          </a:solidFill>
                          <a:effectLst/>
                          <a:highlight>
                            <a:srgbClr val="FFFF00"/>
                          </a:highlight>
                          <a:latin typeface="Times New Roman" panose="02020603050405020304" pitchFamily="18" charset="0"/>
                          <a:cs typeface="Times New Roman" panose="02020603050405020304" pitchFamily="18" charset="0"/>
                        </a:rPr>
                        <a:t>Polarity</a:t>
                      </a:r>
                      <a:endParaRPr lang="pt-PT" sz="1600" b="0" i="0" u="none" strike="noStrike">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rPr>
                        <a:t>Sentiment polarity score of the comment (continuous value from -1 to 1)</a:t>
                      </a:r>
                      <a:endParaRPr lang="en-US"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82508207"/>
                  </a:ext>
                </a:extLst>
              </a:tr>
            </a:tbl>
          </a:graphicData>
        </a:graphic>
      </p:graphicFrame>
    </p:spTree>
    <p:extLst>
      <p:ext uri="{BB962C8B-B14F-4D97-AF65-F5344CB8AC3E}">
        <p14:creationId xmlns:p14="http://schemas.microsoft.com/office/powerpoint/2010/main" val="216123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EDA36-F4CA-55AB-E345-6A343FD680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AE118C1-287E-04A2-9494-0CDA9FC777B9}"/>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Database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Structure</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9C335EC6-9F16-1585-6659-EDC0376238E7}"/>
              </a:ext>
            </a:extLst>
          </p:cNvPr>
          <p:cNvSpPr>
            <a:spLocks noGrp="1"/>
          </p:cNvSpPr>
          <p:nvPr>
            <p:ph idx="1"/>
          </p:nvPr>
        </p:nvSpPr>
        <p:spPr/>
        <p:txBody>
          <a:bodyPr/>
          <a:lstStyle/>
          <a:p>
            <a:pPr marL="0" indent="0">
              <a:buNone/>
            </a:pPr>
            <a:r>
              <a:rPr lang="en-US" sz="2800" b="1" dirty="0">
                <a:latin typeface="Times New Roman" panose="02020603050405020304" pitchFamily="18" charset="0"/>
                <a:ea typeface="+mj-ea"/>
                <a:cs typeface="Times New Roman" panose="02020603050405020304" pitchFamily="18" charset="0"/>
              </a:rPr>
              <a:t>Comments (</a:t>
            </a:r>
            <a:r>
              <a:rPr lang="en-US" b="1" dirty="0">
                <a:latin typeface="Times New Roman" panose="02020603050405020304" pitchFamily="18" charset="0"/>
                <a:ea typeface="+mj-ea"/>
                <a:cs typeface="Times New Roman" panose="02020603050405020304" pitchFamily="18" charset="0"/>
              </a:rPr>
              <a:t>comments</a:t>
            </a:r>
            <a:r>
              <a:rPr lang="en-US" sz="2800" b="1" kern="1200" dirty="0">
                <a:latin typeface="Times New Roman" panose="02020603050405020304" pitchFamily="18" charset="0"/>
                <a:ea typeface="+mj-ea"/>
                <a:cs typeface="Times New Roman" panose="02020603050405020304" pitchFamily="18" charset="0"/>
              </a:rPr>
              <a:t>_clean</a:t>
            </a:r>
            <a:r>
              <a:rPr lang="en-US" sz="2800" b="1" dirty="0">
                <a:latin typeface="Times New Roman" panose="02020603050405020304" pitchFamily="18" charset="0"/>
                <a:ea typeface="+mj-ea"/>
                <a:cs typeface="Times New Roman" panose="02020603050405020304" pitchFamily="18" charset="0"/>
              </a:rPr>
              <a:t>.csv)</a:t>
            </a:r>
            <a:endParaRPr lang="pt-PT" altLang="pt-PT" sz="2800" dirty="0">
              <a:latin typeface="Times New Roman" panose="02020603050405020304" pitchFamily="18" charset="0"/>
              <a:cs typeface="Times New Roman" panose="02020603050405020304" pitchFamily="18" charset="0"/>
            </a:endParaRPr>
          </a:p>
          <a:p>
            <a:pPr marL="0" indent="0">
              <a:buNone/>
            </a:pPr>
            <a:endParaRPr lang="pt-PT" dirty="0"/>
          </a:p>
        </p:txBody>
      </p:sp>
      <p:pic>
        <p:nvPicPr>
          <p:cNvPr id="4" name="Imagem 3">
            <a:extLst>
              <a:ext uri="{FF2B5EF4-FFF2-40B4-BE49-F238E27FC236}">
                <a16:creationId xmlns:a16="http://schemas.microsoft.com/office/drawing/2014/main" id="{CA84886A-05B0-93F7-6666-EFC2BA382040}"/>
              </a:ext>
            </a:extLst>
          </p:cNvPr>
          <p:cNvPicPr>
            <a:picLocks noChangeAspect="1"/>
          </p:cNvPicPr>
          <p:nvPr/>
        </p:nvPicPr>
        <p:blipFill>
          <a:blip r:embed="rId2"/>
          <a:stretch>
            <a:fillRect/>
          </a:stretch>
        </p:blipFill>
        <p:spPr>
          <a:xfrm>
            <a:off x="838200" y="2534302"/>
            <a:ext cx="9878286" cy="2933983"/>
          </a:xfrm>
          <a:prstGeom prst="rect">
            <a:avLst/>
          </a:prstGeom>
        </p:spPr>
      </p:pic>
    </p:spTree>
    <p:extLst>
      <p:ext uri="{BB962C8B-B14F-4D97-AF65-F5344CB8AC3E}">
        <p14:creationId xmlns:p14="http://schemas.microsoft.com/office/powerpoint/2010/main" val="417977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BD27B-C98B-3F97-4C50-BF041CACB8B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7D7B91-BDC2-738E-5962-4555E47E05BE}"/>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2989D428-B6AF-4AF0-761F-456A02182A07}"/>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Number of tourist locations: </a:t>
            </a:r>
            <a:r>
              <a:rPr lang="en-US" dirty="0">
                <a:latin typeface="Times New Roman" panose="02020603050405020304" pitchFamily="18" charset="0"/>
                <a:cs typeface="Times New Roman" panose="02020603050405020304" pitchFamily="18" charset="0"/>
              </a:rPr>
              <a:t>3498</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Total number of comments collected: </a:t>
            </a:r>
            <a:r>
              <a:rPr lang="en-US" dirty="0">
                <a:latin typeface="Times New Roman" panose="02020603050405020304" pitchFamily="18" charset="0"/>
                <a:cs typeface="Times New Roman" panose="02020603050405020304" pitchFamily="18" charset="0"/>
              </a:rPr>
              <a:t>9063</a:t>
            </a:r>
            <a:endParaRPr lang="pt-PT"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8EFEDB6B-73DA-C5BB-D4F8-76DF48F80D26}"/>
              </a:ext>
            </a:extLst>
          </p:cNvPr>
          <p:cNvPicPr>
            <a:picLocks noChangeAspect="1"/>
          </p:cNvPicPr>
          <p:nvPr/>
        </p:nvPicPr>
        <p:blipFill>
          <a:blip r:embed="rId2"/>
          <a:srcRect l="4606" t="6855"/>
          <a:stretch/>
        </p:blipFill>
        <p:spPr>
          <a:xfrm>
            <a:off x="6512560" y="1814849"/>
            <a:ext cx="4464436" cy="1364615"/>
          </a:xfrm>
          <a:prstGeom prst="rect">
            <a:avLst/>
          </a:prstGeom>
        </p:spPr>
      </p:pic>
      <p:pic>
        <p:nvPicPr>
          <p:cNvPr id="6" name="Imagem 5">
            <a:extLst>
              <a:ext uri="{FF2B5EF4-FFF2-40B4-BE49-F238E27FC236}">
                <a16:creationId xmlns:a16="http://schemas.microsoft.com/office/drawing/2014/main" id="{C19C63D0-2AD1-18A8-1304-6D1AB70D7DF5}"/>
              </a:ext>
            </a:extLst>
          </p:cNvPr>
          <p:cNvPicPr>
            <a:picLocks noChangeAspect="1"/>
          </p:cNvPicPr>
          <p:nvPr/>
        </p:nvPicPr>
        <p:blipFill>
          <a:blip r:embed="rId3"/>
          <a:stretch>
            <a:fillRect/>
          </a:stretch>
        </p:blipFill>
        <p:spPr>
          <a:xfrm>
            <a:off x="6512560" y="4563784"/>
            <a:ext cx="4528040" cy="1364615"/>
          </a:xfrm>
          <a:prstGeom prst="rect">
            <a:avLst/>
          </a:prstGeom>
        </p:spPr>
      </p:pic>
    </p:spTree>
    <p:extLst>
      <p:ext uri="{BB962C8B-B14F-4D97-AF65-F5344CB8AC3E}">
        <p14:creationId xmlns:p14="http://schemas.microsoft.com/office/powerpoint/2010/main" val="297992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DF2EA-DBDD-D0B8-3FBB-5C2C0EB8096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8234DD-40B5-E12F-B8C7-096BA6056218}"/>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53305103-4217-D0FE-FC50-C5BCC8B98D1F}"/>
              </a:ext>
            </a:extLst>
          </p:cNvPr>
          <p:cNvSpPr>
            <a:spLocks noGrp="1"/>
          </p:cNvSpPr>
          <p:nvPr>
            <p:ph idx="1"/>
          </p:nvPr>
        </p:nvSpPr>
        <p:spPr>
          <a:xfrm>
            <a:off x="838200" y="1825625"/>
            <a:ext cx="4556760" cy="4351338"/>
          </a:xfrm>
        </p:spPr>
        <p:txBody>
          <a:bodyPr>
            <a:normAutofit fontScale="62500" lnSpcReduction="20000"/>
          </a:bodyPr>
          <a:lstStyle/>
          <a:p>
            <a:pPr marL="0" indent="0">
              <a:buNone/>
            </a:pPr>
            <a:r>
              <a:rPr lang="en-US" b="1" dirty="0">
                <a:latin typeface="Times New Roman" panose="02020603050405020304" pitchFamily="18" charset="0"/>
                <a:cs typeface="Times New Roman" panose="02020603050405020304" pitchFamily="18" charset="0"/>
              </a:rPr>
              <a:t>Locations by Municipality:</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distribution of tourist sites across the Porto Metropolitan Area shows a notably higher concentration in the larger urban </a:t>
            </a:r>
            <a:r>
              <a:rPr lang="en-US" dirty="0" err="1">
                <a:latin typeface="Times New Roman" panose="02020603050405020304" pitchFamily="18" charset="0"/>
                <a:cs typeface="Times New Roman" panose="02020603050405020304" pitchFamily="18" charset="0"/>
              </a:rPr>
              <a:t>centres</a:t>
            </a:r>
            <a:r>
              <a:rPr lang="en-US" dirty="0">
                <a:latin typeface="Times New Roman" panose="02020603050405020304" pitchFamily="18" charset="0"/>
                <a:cs typeface="Times New Roman" panose="02020603050405020304" pitchFamily="18" charset="0"/>
              </a:rPr>
              <a:t>—Porto (269 sites) and Vila Nova de Gaia (267)—followed by </a:t>
            </a:r>
            <a:r>
              <a:rPr lang="en-US" dirty="0" err="1">
                <a:latin typeface="Times New Roman" panose="02020603050405020304" pitchFamily="18" charset="0"/>
                <a:cs typeface="Times New Roman" panose="02020603050405020304" pitchFamily="18" charset="0"/>
              </a:rPr>
              <a:t>Póvoa</a:t>
            </a:r>
            <a:r>
              <a:rPr lang="en-US" dirty="0">
                <a:latin typeface="Times New Roman" panose="02020603050405020304" pitchFamily="18" charset="0"/>
                <a:cs typeface="Times New Roman" panose="02020603050405020304" pitchFamily="18" charset="0"/>
              </a:rPr>
              <a:t> de Varzim (260), Gondomar (252) and </a:t>
            </a:r>
            <a:r>
              <a:rPr lang="en-US" dirty="0" err="1">
                <a:latin typeface="Times New Roman" panose="02020603050405020304" pitchFamily="18" charset="0"/>
                <a:cs typeface="Times New Roman" panose="02020603050405020304" pitchFamily="18" charset="0"/>
              </a:rPr>
              <a:t>Espinho</a:t>
            </a:r>
            <a:r>
              <a:rPr lang="en-US" dirty="0">
                <a:latin typeface="Times New Roman" panose="02020603050405020304" pitchFamily="18" charset="0"/>
                <a:cs typeface="Times New Roman" panose="02020603050405020304" pitchFamily="18" charset="0"/>
              </a:rPr>
              <a:t> (231). This pattern reflects not only population density and economic dynamism but also the digital visibility of these attractions on review platforms. Nonetheless, the gap between the municipality with the most sites (Porto) and the one with the fewest (Penafiel, with 147) remains relatively moderate, indicating a balanced territorial coverage well-suited for comparative analysis of perceived tourist attractiveness.</a:t>
            </a:r>
            <a:endParaRPr lang="pt-PT" dirty="0">
              <a:latin typeface="Times New Roman" panose="02020603050405020304" pitchFamily="18" charset="0"/>
              <a:cs typeface="Times New Roman" panose="02020603050405020304" pitchFamily="18" charset="0"/>
            </a:endParaRPr>
          </a:p>
        </p:txBody>
      </p:sp>
      <p:pic>
        <p:nvPicPr>
          <p:cNvPr id="5" name="Imagem 4">
            <a:extLst>
              <a:ext uri="{FF2B5EF4-FFF2-40B4-BE49-F238E27FC236}">
                <a16:creationId xmlns:a16="http://schemas.microsoft.com/office/drawing/2014/main" id="{684D2CF5-53F0-F34C-6D46-D77BF52C081B}"/>
              </a:ext>
            </a:extLst>
          </p:cNvPr>
          <p:cNvPicPr>
            <a:picLocks noChangeAspect="1"/>
          </p:cNvPicPr>
          <p:nvPr/>
        </p:nvPicPr>
        <p:blipFill>
          <a:blip r:embed="rId2"/>
          <a:stretch>
            <a:fillRect/>
          </a:stretch>
        </p:blipFill>
        <p:spPr>
          <a:xfrm>
            <a:off x="5394960" y="2194560"/>
            <a:ext cx="5581883" cy="3329940"/>
          </a:xfrm>
          <a:prstGeom prst="rect">
            <a:avLst/>
          </a:prstGeom>
        </p:spPr>
      </p:pic>
    </p:spTree>
    <p:extLst>
      <p:ext uri="{BB962C8B-B14F-4D97-AF65-F5344CB8AC3E}">
        <p14:creationId xmlns:p14="http://schemas.microsoft.com/office/powerpoint/2010/main" val="3298593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98C086-8719-ED50-E039-86D8C086B8F1}"/>
              </a:ext>
            </a:extLst>
          </p:cNvPr>
          <p:cNvSpPr>
            <a:spLocks noGrp="1"/>
          </p:cNvSpPr>
          <p:nvPr>
            <p:ph type="title"/>
          </p:nvPr>
        </p:nvSpPr>
        <p:spPr/>
        <p:txBody>
          <a:bodyPr/>
          <a:lstStyle/>
          <a:p>
            <a:r>
              <a:rPr lang="pt-PT" dirty="0">
                <a:latin typeface="Times New Roman" panose="02020603050405020304" pitchFamily="18" charset="0"/>
                <a:cs typeface="Times New Roman" panose="02020603050405020304" pitchFamily="18" charset="0"/>
              </a:rPr>
              <a:t>🎯</a:t>
            </a:r>
            <a:r>
              <a:rPr lang="pt-PT" b="1" dirty="0" err="1">
                <a:solidFill>
                  <a:srgbClr val="0070C0"/>
                </a:solidFill>
                <a:latin typeface="Times New Roman" panose="02020603050405020304" pitchFamily="18" charset="0"/>
                <a:cs typeface="Times New Roman" panose="02020603050405020304" pitchFamily="18" charset="0"/>
              </a:rPr>
              <a:t>Main</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Objective</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3" name="Marcador de Posição de Conteúdo 2">
            <a:extLst>
              <a:ext uri="{FF2B5EF4-FFF2-40B4-BE49-F238E27FC236}">
                <a16:creationId xmlns:a16="http://schemas.microsoft.com/office/drawing/2014/main" id="{13C252B2-68D9-7457-C3FA-B181BEA0C2D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 build a </a:t>
            </a:r>
            <a:r>
              <a:rPr lang="en-US" b="1" dirty="0">
                <a:latin typeface="Times New Roman" panose="02020603050405020304" pitchFamily="18" charset="0"/>
                <a:cs typeface="Times New Roman" panose="02020603050405020304" pitchFamily="18" charset="0"/>
              </a:rPr>
              <a:t>Global Index of Perceived Touristic Attractiveness (</a:t>
            </a:r>
            <a:r>
              <a:rPr lang="pt-PT" b="1" dirty="0">
                <a:latin typeface="Times New Roman" panose="02020603050405020304" pitchFamily="18" charset="0"/>
                <a:cs typeface="Times New Roman" panose="02020603050405020304" pitchFamily="18" charset="0"/>
              </a:rPr>
              <a:t>IGPTA</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using user ratings and reviews.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To explore spatial patterns of perceived attractiveness in the Porto Metropolitan Area.</a:t>
            </a:r>
            <a:endParaRPr lang="pt-P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794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D0212-8EA1-4B1F-C266-9DD2309E09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16271D-0DE2-82D0-D071-7EC31ACBE88C}"/>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EC70EAE1-CF03-02E1-9D41-70DC2C165DB1}"/>
              </a:ext>
            </a:extLst>
          </p:cNvPr>
          <p:cNvSpPr>
            <a:spLocks noGrp="1"/>
          </p:cNvSpPr>
          <p:nvPr>
            <p:ph idx="1"/>
          </p:nvPr>
        </p:nvSpPr>
        <p:spPr>
          <a:xfrm>
            <a:off x="838200" y="1825625"/>
            <a:ext cx="6223000" cy="4351338"/>
          </a:xfrm>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Descriptive Statistics for “Rating”: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Ratings exhibit a strongly positive overall perception of the assessed sites, with a mean of 4.46 on a 1–5 scale. The median is 4.5, and 75% of locations have ratings of 4.3 or higher, indicating a pronounced skew toward favorable evaluations. Nonetheless, there is some variability (standard deviation = 0.40), and the minimum value of 1.0 confirms the presence of a small number of negative experiences.</a:t>
            </a:r>
            <a:endParaRPr lang="pt-PT" dirty="0">
              <a:latin typeface="Times New Roman" panose="02020603050405020304" pitchFamily="18" charset="0"/>
              <a:cs typeface="Times New Roman" panose="02020603050405020304" pitchFamily="18" charset="0"/>
            </a:endParaRPr>
          </a:p>
          <a:p>
            <a:endParaRPr lang="pt-PT" dirty="0"/>
          </a:p>
        </p:txBody>
      </p:sp>
      <p:pic>
        <p:nvPicPr>
          <p:cNvPr id="6" name="Imagem 5">
            <a:extLst>
              <a:ext uri="{FF2B5EF4-FFF2-40B4-BE49-F238E27FC236}">
                <a16:creationId xmlns:a16="http://schemas.microsoft.com/office/drawing/2014/main" id="{06F0AAA2-52BB-28AA-3966-65E051E2E25D}"/>
              </a:ext>
            </a:extLst>
          </p:cNvPr>
          <p:cNvPicPr>
            <a:picLocks noChangeAspect="1"/>
          </p:cNvPicPr>
          <p:nvPr/>
        </p:nvPicPr>
        <p:blipFill>
          <a:blip r:embed="rId2"/>
          <a:stretch>
            <a:fillRect/>
          </a:stretch>
        </p:blipFill>
        <p:spPr>
          <a:xfrm>
            <a:off x="7061200" y="2554129"/>
            <a:ext cx="4353864" cy="2894330"/>
          </a:xfrm>
          <a:prstGeom prst="rect">
            <a:avLst/>
          </a:prstGeom>
        </p:spPr>
      </p:pic>
    </p:spTree>
    <p:extLst>
      <p:ext uri="{BB962C8B-B14F-4D97-AF65-F5344CB8AC3E}">
        <p14:creationId xmlns:p14="http://schemas.microsoft.com/office/powerpoint/2010/main" val="288647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9927-A800-C179-4198-562D8BA7AD3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8EF325-BA48-48AA-D6D9-F3706A97B51E}"/>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94D0A62F-8A3F-86AA-D36E-CA81E9033F3D}"/>
              </a:ext>
            </a:extLst>
          </p:cNvPr>
          <p:cNvSpPr>
            <a:spLocks noGrp="1"/>
          </p:cNvSpPr>
          <p:nvPr>
            <p:ph idx="1"/>
          </p:nvPr>
        </p:nvSpPr>
        <p:spPr>
          <a:xfrm>
            <a:off x="838200" y="1825625"/>
            <a:ext cx="6151880" cy="4351338"/>
          </a:xfrm>
        </p:spPr>
        <p:txBody>
          <a:bodyPr>
            <a:normAutofit fontScale="77500" lnSpcReduction="20000"/>
          </a:bodyPr>
          <a:lstStyle/>
          <a:p>
            <a:pPr marL="0" indent="0">
              <a:buNone/>
            </a:pPr>
            <a:r>
              <a:rPr lang="en-US" b="1" dirty="0">
                <a:latin typeface="Times New Roman" panose="02020603050405020304" pitchFamily="18" charset="0"/>
                <a:cs typeface="Times New Roman" panose="02020603050405020304" pitchFamily="18" charset="0"/>
              </a:rPr>
              <a:t>Descriptive Statistics for “</a:t>
            </a:r>
            <a:r>
              <a:rPr lang="en-US" b="1" dirty="0" err="1">
                <a:latin typeface="Times New Roman" panose="02020603050405020304" pitchFamily="18" charset="0"/>
                <a:cs typeface="Times New Roman" panose="02020603050405020304" pitchFamily="18" charset="0"/>
              </a:rPr>
              <a:t>Total_Reviews</a:t>
            </a:r>
            <a:r>
              <a:rPr lang="en-US" b="1"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Total_Reviews</a:t>
            </a:r>
            <a:r>
              <a:rPr lang="en-US" dirty="0">
                <a:latin typeface="Times New Roman" panose="02020603050405020304" pitchFamily="18" charset="0"/>
                <a:cs typeface="Times New Roman" panose="02020603050405020304" pitchFamily="18" charset="0"/>
              </a:rPr>
              <a:t> variable is highly skewed: among 3,498 sites, the median is 0 (half of all POIs have received no reviews, and this remains true up to the 75th percentile), whereas the mean (≈166) and standard deviation (≈1,780) are driven upward by a handful of extremely popular locations. Indeed, the maximum value of 86,331 reviews underlines a long right tail, where few sites concentrate the vast majority of feedback. Consequently, when constructing the Popularity sub‐index, it is advisable to apply an appropriate transformation (e.g., logarithm) or robust normalization technique to mitigate the influence of these outliers and enable fairer comparisons across all locations.</a:t>
            </a:r>
            <a:endParaRPr lang="pt-PT"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69F83FAA-73AD-D3C8-13F1-88016B6E1E7F}"/>
              </a:ext>
            </a:extLst>
          </p:cNvPr>
          <p:cNvPicPr>
            <a:picLocks noChangeAspect="1"/>
          </p:cNvPicPr>
          <p:nvPr/>
        </p:nvPicPr>
        <p:blipFill>
          <a:blip r:embed="rId2"/>
          <a:stretch>
            <a:fillRect/>
          </a:stretch>
        </p:blipFill>
        <p:spPr>
          <a:xfrm>
            <a:off x="6990080" y="2664549"/>
            <a:ext cx="4021660" cy="2673490"/>
          </a:xfrm>
          <a:prstGeom prst="rect">
            <a:avLst/>
          </a:prstGeom>
        </p:spPr>
      </p:pic>
    </p:spTree>
    <p:extLst>
      <p:ext uri="{BB962C8B-B14F-4D97-AF65-F5344CB8AC3E}">
        <p14:creationId xmlns:p14="http://schemas.microsoft.com/office/powerpoint/2010/main" val="3406505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54BEA-1CB7-6A11-E35D-E7EAF4BE29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64136AA-3D13-1C86-1597-CE141F1A9EA1}"/>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BBCEF3AA-F959-9802-7841-E452047E5DCC}"/>
              </a:ext>
            </a:extLst>
          </p:cNvPr>
          <p:cNvSpPr>
            <a:spLocks noGrp="1"/>
          </p:cNvSpPr>
          <p:nvPr>
            <p:ph idx="1"/>
          </p:nvPr>
        </p:nvSpPr>
        <p:spPr>
          <a:xfrm>
            <a:off x="838200" y="1825625"/>
            <a:ext cx="6486832" cy="4378530"/>
          </a:xfrm>
        </p:spPr>
        <p:txBody>
          <a:bodyPr>
            <a:normAutofit fontScale="92500" lnSpcReduction="10000"/>
          </a:bodyPr>
          <a:lstStyle/>
          <a:p>
            <a:pPr marL="0" indent="0">
              <a:buNone/>
            </a:pPr>
            <a:r>
              <a:rPr lang="en-US" sz="2000" b="1" dirty="0">
                <a:latin typeface="Times New Roman" panose="02020603050405020304" pitchFamily="18" charset="0"/>
                <a:cs typeface="Times New Roman" panose="02020603050405020304" pitchFamily="18" charset="0"/>
              </a:rPr>
              <a:t>Language Distribution in Comments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analysis of comment languages (9,000 total) shows a strong dominance of English (≈7,332 entries), followed by Portuguese (≈1,298). The remaining languages form a “long tail”: Dutch (68), French (53), Afrikaans (40), Romanian (39), Spanish (35) and Indonesian (33) together account for only a few hundred comments, while German, Somali, Catalan, Italian and others appear even less frequently (5–20 occurrences). Dozens of additional languages (e.g., Vietnamese, Czech, Polish, Galician, Latvian) are represented sporadically, and five comments could not be identified. This pattern justifies our choice to auto-translate all comments into English and apply sentiment tools optimized for that language, while highlighting the need for broader multilingual approaches in future work to fully capture the corpus’s linguistic diversity.</a:t>
            </a:r>
            <a:endParaRPr lang="pt-PT" sz="3200" dirty="0">
              <a:latin typeface="Times New Roman" panose="02020603050405020304" pitchFamily="18" charset="0"/>
              <a:cs typeface="Times New Roman" panose="02020603050405020304" pitchFamily="18" charset="0"/>
            </a:endParaRPr>
          </a:p>
        </p:txBody>
      </p:sp>
      <p:pic>
        <p:nvPicPr>
          <p:cNvPr id="5" name="Imagem 4">
            <a:extLst>
              <a:ext uri="{FF2B5EF4-FFF2-40B4-BE49-F238E27FC236}">
                <a16:creationId xmlns:a16="http://schemas.microsoft.com/office/drawing/2014/main" id="{C031087A-AB0B-591D-F08C-3C35DD84DEA2}"/>
              </a:ext>
            </a:extLst>
          </p:cNvPr>
          <p:cNvPicPr>
            <a:picLocks noChangeAspect="1"/>
          </p:cNvPicPr>
          <p:nvPr/>
        </p:nvPicPr>
        <p:blipFill>
          <a:blip r:embed="rId2"/>
          <a:stretch>
            <a:fillRect/>
          </a:stretch>
        </p:blipFill>
        <p:spPr>
          <a:xfrm>
            <a:off x="7325032" y="2773918"/>
            <a:ext cx="4160409" cy="2481943"/>
          </a:xfrm>
          <a:prstGeom prst="rect">
            <a:avLst/>
          </a:prstGeom>
        </p:spPr>
      </p:pic>
    </p:spTree>
    <p:extLst>
      <p:ext uri="{BB962C8B-B14F-4D97-AF65-F5344CB8AC3E}">
        <p14:creationId xmlns:p14="http://schemas.microsoft.com/office/powerpoint/2010/main" val="1803939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50FB9-5BE9-C497-D1C4-CF0851B640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FC0F4C-B0DC-EDF0-715D-F3FEC3077D20}"/>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C5E3070E-E150-B4AB-59AD-625E6CE58A2F}"/>
              </a:ext>
            </a:extLst>
          </p:cNvPr>
          <p:cNvSpPr>
            <a:spLocks noGrp="1"/>
          </p:cNvSpPr>
          <p:nvPr>
            <p:ph idx="1"/>
          </p:nvPr>
        </p:nvSpPr>
        <p:spPr>
          <a:xfrm>
            <a:off x="838200" y="1825625"/>
            <a:ext cx="6486832" cy="4378530"/>
          </a:xfrm>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Rating Distribution by Category</a:t>
            </a:r>
          </a:p>
          <a:p>
            <a:pPr marL="0" indent="0">
              <a:buNone/>
            </a:pPr>
            <a:endParaRPr lang="en-US" sz="1800" b="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category-wise rating distributions exhibit distinct patterns in both central tendency and variability. “</a:t>
            </a:r>
            <a:r>
              <a:rPr lang="en-US" sz="1800" dirty="0" err="1">
                <a:latin typeface="Times New Roman" panose="02020603050405020304" pitchFamily="18" charset="0"/>
                <a:cs typeface="Times New Roman" panose="02020603050405020304" pitchFamily="18" charset="0"/>
              </a:rPr>
              <a:t>Natural_feature</a:t>
            </a:r>
            <a:r>
              <a:rPr lang="en-US" sz="1800" dirty="0">
                <a:latin typeface="Times New Roman" panose="02020603050405020304" pitchFamily="18" charset="0"/>
                <a:cs typeface="Times New Roman" panose="02020603050405020304" pitchFamily="18" charset="0"/>
              </a:rPr>
              <a:t>,” “viewpoint,” and “church” show medians around 4.8–5.0★ with narrow interquartile ranges, indicating uniformly high and consistent ratings. In contrast, “hotel,” “bar,” and “park” have lower medians (approximately 4.2–4.4★) and wider boxes, reflecting more diverse visitor experiences; these categories also include a noticeable number of low-end outliers (1.0–2.0★). “Cafe” and “</a:t>
            </a:r>
            <a:r>
              <a:rPr lang="en-US" sz="1800" dirty="0" err="1">
                <a:latin typeface="Times New Roman" panose="02020603050405020304" pitchFamily="18" charset="0"/>
                <a:cs typeface="Times New Roman" panose="02020603050405020304" pitchFamily="18" charset="0"/>
              </a:rPr>
              <a:t>tourist_attraction</a:t>
            </a:r>
            <a:r>
              <a:rPr lang="en-US" sz="1800" dirty="0">
                <a:latin typeface="Times New Roman" panose="02020603050405020304" pitchFamily="18" charset="0"/>
                <a:cs typeface="Times New Roman" panose="02020603050405020304" pitchFamily="18" charset="0"/>
              </a:rPr>
              <a:t>” share similar medians (≈4.4–4.5★) with moderate spread, while “restaurant” and “museum” occupy intermediate positions, featuring medians near 4.5★ and relatively compact distributions. Overall, natural sites and viewpoints enjoy the strongest consensus of positive ratings, whereas accommodations, bars, and parks display more polarized feedback.</a:t>
            </a:r>
            <a:endParaRPr lang="pt-PT" sz="4400" dirty="0">
              <a:latin typeface="Times New Roman" panose="02020603050405020304" pitchFamily="18" charset="0"/>
              <a:cs typeface="Times New Roman" panose="02020603050405020304" pitchFamily="18" charset="0"/>
            </a:endParaRPr>
          </a:p>
        </p:txBody>
      </p:sp>
      <p:pic>
        <p:nvPicPr>
          <p:cNvPr id="7" name="Imagem 6">
            <a:extLst>
              <a:ext uri="{FF2B5EF4-FFF2-40B4-BE49-F238E27FC236}">
                <a16:creationId xmlns:a16="http://schemas.microsoft.com/office/drawing/2014/main" id="{EB76B878-D84B-A72B-B4BF-D7A493639E3D}"/>
              </a:ext>
            </a:extLst>
          </p:cNvPr>
          <p:cNvPicPr>
            <a:picLocks noChangeAspect="1"/>
          </p:cNvPicPr>
          <p:nvPr/>
        </p:nvPicPr>
        <p:blipFill>
          <a:blip r:embed="rId3"/>
          <a:stretch>
            <a:fillRect/>
          </a:stretch>
        </p:blipFill>
        <p:spPr>
          <a:xfrm>
            <a:off x="7325032" y="2816317"/>
            <a:ext cx="4018264" cy="2397145"/>
          </a:xfrm>
          <a:prstGeom prst="rect">
            <a:avLst/>
          </a:prstGeom>
        </p:spPr>
      </p:pic>
    </p:spTree>
    <p:extLst>
      <p:ext uri="{BB962C8B-B14F-4D97-AF65-F5344CB8AC3E}">
        <p14:creationId xmlns:p14="http://schemas.microsoft.com/office/powerpoint/2010/main" val="2461318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DF639-7022-6AE9-37CE-841D34CB43E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1CF0ECD-3B3D-4CB7-9877-123E54B4E994}"/>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Descriptive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5BC4621F-F182-0180-0E71-7187E25310F3}"/>
              </a:ext>
            </a:extLst>
          </p:cNvPr>
          <p:cNvSpPr>
            <a:spLocks noGrp="1"/>
          </p:cNvSpPr>
          <p:nvPr>
            <p:ph idx="1"/>
          </p:nvPr>
        </p:nvSpPr>
        <p:spPr>
          <a:xfrm>
            <a:off x="838200" y="1825625"/>
            <a:ext cx="6486832" cy="437853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Monthly Trend of Average Polarity</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monthly average polarity trend chart displays several notable peaks and troughs—most prominently a sharp rise between 2017 and 2018—which may reflect specific events (such as attraction renovations, promotional campaigns, or seasonal factors). From 2019 through mid-2024, polarity stabilizes around 0.33–0.36, with a modest uptick toward the end of 2024 and early 2025, indicating a slight increase in positivity in the most recent comments. Although based on up to five reviews per location and relative-date conversions, this longitudinal pattern underscores a generally consistent positive perception over time, warranting future validation with more comprehensive historical data.</a:t>
            </a:r>
            <a:endParaRPr lang="pt-PT" sz="7200" dirty="0">
              <a:latin typeface="Times New Roman" panose="02020603050405020304" pitchFamily="18" charset="0"/>
              <a:cs typeface="Times New Roman" panose="02020603050405020304" pitchFamily="18" charset="0"/>
            </a:endParaRPr>
          </a:p>
        </p:txBody>
      </p:sp>
      <p:pic>
        <p:nvPicPr>
          <p:cNvPr id="5" name="Imagem 4">
            <a:extLst>
              <a:ext uri="{FF2B5EF4-FFF2-40B4-BE49-F238E27FC236}">
                <a16:creationId xmlns:a16="http://schemas.microsoft.com/office/drawing/2014/main" id="{C40574DB-4DB5-C5EE-D655-B442F545E8F2}"/>
              </a:ext>
            </a:extLst>
          </p:cNvPr>
          <p:cNvPicPr>
            <a:picLocks noChangeAspect="1"/>
          </p:cNvPicPr>
          <p:nvPr/>
        </p:nvPicPr>
        <p:blipFill>
          <a:blip r:embed="rId3"/>
          <a:stretch>
            <a:fillRect/>
          </a:stretch>
        </p:blipFill>
        <p:spPr>
          <a:xfrm>
            <a:off x="7325032" y="3076570"/>
            <a:ext cx="3791578" cy="1876640"/>
          </a:xfrm>
          <a:prstGeom prst="rect">
            <a:avLst/>
          </a:prstGeom>
        </p:spPr>
      </p:pic>
    </p:spTree>
    <p:extLst>
      <p:ext uri="{BB962C8B-B14F-4D97-AF65-F5344CB8AC3E}">
        <p14:creationId xmlns:p14="http://schemas.microsoft.com/office/powerpoint/2010/main" val="2223640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F853C-C955-C0FE-6DF6-DC1713CE8E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F06F0F-C6BE-35A1-B5A9-0F26CEC47BBE}"/>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Spatial</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47F53D23-468C-ADFE-D7D6-64D4D3A15FF5}"/>
              </a:ext>
            </a:extLst>
          </p:cNvPr>
          <p:cNvSpPr>
            <a:spLocks noGrp="1"/>
          </p:cNvSpPr>
          <p:nvPr>
            <p:ph idx="1"/>
          </p:nvPr>
        </p:nvSpPr>
        <p:spPr>
          <a:xfrm>
            <a:off x="838200" y="1825625"/>
            <a:ext cx="5257800" cy="435133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Based on the CSV data:</a:t>
            </a:r>
            <a:endParaRPr lang="pt-PT" sz="24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791AC047-A908-E184-E9F2-A8E70F90EF83}"/>
              </a:ext>
            </a:extLst>
          </p:cNvPr>
          <p:cNvPicPr>
            <a:picLocks noChangeAspect="1"/>
          </p:cNvPicPr>
          <p:nvPr/>
        </p:nvPicPr>
        <p:blipFill>
          <a:blip r:embed="rId2"/>
          <a:stretch>
            <a:fillRect/>
          </a:stretch>
        </p:blipFill>
        <p:spPr>
          <a:xfrm>
            <a:off x="838201" y="2598723"/>
            <a:ext cx="4296568" cy="2562558"/>
          </a:xfrm>
          <a:prstGeom prst="rect">
            <a:avLst/>
          </a:prstGeom>
        </p:spPr>
      </p:pic>
      <p:sp>
        <p:nvSpPr>
          <p:cNvPr id="6" name="Marcador de Posição de Conteúdo 8">
            <a:extLst>
              <a:ext uri="{FF2B5EF4-FFF2-40B4-BE49-F238E27FC236}">
                <a16:creationId xmlns:a16="http://schemas.microsoft.com/office/drawing/2014/main" id="{E506206C-FA6A-447D-3C85-C01F4FB4F7FC}"/>
              </a:ext>
            </a:extLst>
          </p:cNvPr>
          <p:cNvSpPr txBox="1">
            <a:spLocks/>
          </p:cNvSpPr>
          <p:nvPr/>
        </p:nvSpPr>
        <p:spPr>
          <a:xfrm>
            <a:off x="5703568" y="1536223"/>
            <a:ext cx="5650232" cy="248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However, when we plot the spatial distribution using the geographic coordinates, there are several gaps in coverage, indicating that the coordinates obtained from the Google Places API are not fully reliable.</a:t>
            </a:r>
            <a:endParaRPr lang="pt-PT" sz="2400" dirty="0">
              <a:latin typeface="Times New Roman" panose="02020603050405020304" pitchFamily="18" charset="0"/>
              <a:cs typeface="Times New Roman" panose="02020603050405020304" pitchFamily="18" charset="0"/>
            </a:endParaRPr>
          </a:p>
        </p:txBody>
      </p:sp>
      <p:pic>
        <p:nvPicPr>
          <p:cNvPr id="7" name="Imagem 6">
            <a:extLst>
              <a:ext uri="{FF2B5EF4-FFF2-40B4-BE49-F238E27FC236}">
                <a16:creationId xmlns:a16="http://schemas.microsoft.com/office/drawing/2014/main" id="{60140BA0-B62A-A68B-1E9C-6CAEE3AA70F0}"/>
              </a:ext>
            </a:extLst>
          </p:cNvPr>
          <p:cNvPicPr>
            <a:picLocks noChangeAspect="1"/>
          </p:cNvPicPr>
          <p:nvPr/>
        </p:nvPicPr>
        <p:blipFill>
          <a:blip r:embed="rId3"/>
          <a:stretch>
            <a:fillRect/>
          </a:stretch>
        </p:blipFill>
        <p:spPr>
          <a:xfrm>
            <a:off x="6316947" y="3677920"/>
            <a:ext cx="4423474" cy="2675718"/>
          </a:xfrm>
          <a:prstGeom prst="rect">
            <a:avLst/>
          </a:prstGeom>
        </p:spPr>
      </p:pic>
    </p:spTree>
    <p:extLst>
      <p:ext uri="{BB962C8B-B14F-4D97-AF65-F5344CB8AC3E}">
        <p14:creationId xmlns:p14="http://schemas.microsoft.com/office/powerpoint/2010/main" val="1401861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67D3-FBE3-13C5-024E-98613EE3F8B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AC8F59-56CD-DBE9-43FA-5CB3F603F879}"/>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Spatial</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55B5E0B1-E0C6-9083-A3E7-7AB02E3E1488}"/>
              </a:ext>
            </a:extLst>
          </p:cNvPr>
          <p:cNvSpPr>
            <a:spLocks noGrp="1"/>
          </p:cNvSpPr>
          <p:nvPr>
            <p:ph idx="1"/>
          </p:nvPr>
        </p:nvSpPr>
        <p:spPr>
          <a:xfrm>
            <a:off x="838200" y="1825625"/>
            <a:ext cx="10515600" cy="2053039"/>
          </a:xfrm>
        </p:spPr>
        <p:txBody>
          <a:bodyPr>
            <a:normAutofit fontScale="92500"/>
          </a:bodyPr>
          <a:lstStyle/>
          <a:p>
            <a:r>
              <a:rPr lang="en-US" dirty="0">
                <a:latin typeface="Times New Roman" panose="02020603050405020304" pitchFamily="18" charset="0"/>
                <a:cs typeface="Times New Roman" panose="02020603050405020304" pitchFamily="18" charset="0"/>
              </a:rPr>
              <a:t>Given that we had the address column, we attempted geocoding to retrieve missing coordinates. The result improved overall coverage, although some gaps remain due to addresses that could not be resolved via geocoding.</a:t>
            </a:r>
          </a:p>
          <a:p>
            <a:r>
              <a:rPr lang="en-US" dirty="0">
                <a:latin typeface="Times New Roman" panose="02020603050405020304" pitchFamily="18" charset="0"/>
                <a:cs typeface="Times New Roman" panose="02020603050405020304" pitchFamily="18" charset="0"/>
              </a:rPr>
              <a:t>The outcome was as follows:</a:t>
            </a:r>
            <a:br>
              <a:rPr lang="pt-PT" dirty="0"/>
            </a:br>
            <a:endParaRPr lang="pt-PT" dirty="0"/>
          </a:p>
          <a:p>
            <a:endParaRPr lang="pt-PT" dirty="0"/>
          </a:p>
        </p:txBody>
      </p:sp>
      <p:pic>
        <p:nvPicPr>
          <p:cNvPr id="4" name="Imagem 3">
            <a:extLst>
              <a:ext uri="{FF2B5EF4-FFF2-40B4-BE49-F238E27FC236}">
                <a16:creationId xmlns:a16="http://schemas.microsoft.com/office/drawing/2014/main" id="{034095D2-33C4-466A-785E-81631FE20CFB}"/>
              </a:ext>
            </a:extLst>
          </p:cNvPr>
          <p:cNvPicPr>
            <a:picLocks noChangeAspect="1"/>
          </p:cNvPicPr>
          <p:nvPr/>
        </p:nvPicPr>
        <p:blipFill>
          <a:blip r:embed="rId2"/>
          <a:stretch>
            <a:fillRect/>
          </a:stretch>
        </p:blipFill>
        <p:spPr>
          <a:xfrm>
            <a:off x="3678253" y="3567930"/>
            <a:ext cx="4835494" cy="2924945"/>
          </a:xfrm>
          <a:prstGeom prst="rect">
            <a:avLst/>
          </a:prstGeom>
        </p:spPr>
      </p:pic>
    </p:spTree>
    <p:extLst>
      <p:ext uri="{BB962C8B-B14F-4D97-AF65-F5344CB8AC3E}">
        <p14:creationId xmlns:p14="http://schemas.microsoft.com/office/powerpoint/2010/main" val="133138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02A8D-CC9B-12B2-2211-0C72081702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E1830B-6B2D-AB88-51E5-D7B190C3268D}"/>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Spatial</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4C841727-4DA8-8E45-C61B-C8EF388C2C99}"/>
              </a:ext>
            </a:extLst>
          </p:cNvPr>
          <p:cNvSpPr>
            <a:spLocks noGrp="1"/>
          </p:cNvSpPr>
          <p:nvPr>
            <p:ph idx="1"/>
          </p:nvPr>
        </p:nvSpPr>
        <p:spPr>
          <a:xfrm>
            <a:off x="838200" y="1825625"/>
            <a:ext cx="10515600" cy="2053039"/>
          </a:xfrm>
        </p:spPr>
        <p:txBody>
          <a:bodyPr>
            <a:normAutofit/>
          </a:bodyPr>
          <a:lstStyle/>
          <a:p>
            <a:r>
              <a:rPr lang="en-US" dirty="0">
                <a:latin typeface="Times New Roman" panose="02020603050405020304" pitchFamily="18" charset="0"/>
                <a:cs typeface="Times New Roman" panose="02020603050405020304" pitchFamily="18" charset="0"/>
              </a:rPr>
              <a:t>Nonetheless, even after geocoding some locations still lack coordinates, but this gap has been substantially reduced.</a:t>
            </a:r>
            <a:br>
              <a:rPr lang="pt-PT" dirty="0"/>
            </a:br>
            <a:endParaRPr lang="pt-PT" dirty="0"/>
          </a:p>
          <a:p>
            <a:endParaRPr lang="pt-PT" dirty="0"/>
          </a:p>
        </p:txBody>
      </p:sp>
      <p:pic>
        <p:nvPicPr>
          <p:cNvPr id="6" name="Imagem 5">
            <a:extLst>
              <a:ext uri="{FF2B5EF4-FFF2-40B4-BE49-F238E27FC236}">
                <a16:creationId xmlns:a16="http://schemas.microsoft.com/office/drawing/2014/main" id="{3F71FC44-5B84-72F9-D7EA-3BD3DDA2919F}"/>
              </a:ext>
            </a:extLst>
          </p:cNvPr>
          <p:cNvPicPr>
            <a:picLocks noChangeAspect="1"/>
          </p:cNvPicPr>
          <p:nvPr/>
        </p:nvPicPr>
        <p:blipFill>
          <a:blip r:embed="rId2"/>
          <a:stretch>
            <a:fillRect/>
          </a:stretch>
        </p:blipFill>
        <p:spPr>
          <a:xfrm>
            <a:off x="838200" y="3227457"/>
            <a:ext cx="4323735" cy="1941602"/>
          </a:xfrm>
          <a:prstGeom prst="rect">
            <a:avLst/>
          </a:prstGeom>
        </p:spPr>
      </p:pic>
      <p:pic>
        <p:nvPicPr>
          <p:cNvPr id="8" name="Imagem 7">
            <a:extLst>
              <a:ext uri="{FF2B5EF4-FFF2-40B4-BE49-F238E27FC236}">
                <a16:creationId xmlns:a16="http://schemas.microsoft.com/office/drawing/2014/main" id="{AB2934B8-B9CF-6980-AE85-61C2E104DF82}"/>
              </a:ext>
            </a:extLst>
          </p:cNvPr>
          <p:cNvPicPr>
            <a:picLocks noChangeAspect="1"/>
          </p:cNvPicPr>
          <p:nvPr/>
        </p:nvPicPr>
        <p:blipFill>
          <a:blip r:embed="rId3"/>
          <a:stretch>
            <a:fillRect/>
          </a:stretch>
        </p:blipFill>
        <p:spPr>
          <a:xfrm>
            <a:off x="5328434" y="3227456"/>
            <a:ext cx="5711105" cy="2053039"/>
          </a:xfrm>
          <a:prstGeom prst="rect">
            <a:avLst/>
          </a:prstGeom>
        </p:spPr>
      </p:pic>
    </p:spTree>
    <p:extLst>
      <p:ext uri="{BB962C8B-B14F-4D97-AF65-F5344CB8AC3E}">
        <p14:creationId xmlns:p14="http://schemas.microsoft.com/office/powerpoint/2010/main" val="395903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5B766-6170-8B56-3DC6-BD2E346515F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4C8FC70-F730-32FB-378B-76B1A17A91C4}"/>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Spatial</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Exploratory</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Analysis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882D7C23-D6D3-087F-6E71-17C2FC2B8871}"/>
              </a:ext>
            </a:extLst>
          </p:cNvPr>
          <p:cNvSpPr>
            <a:spLocks noGrp="1"/>
          </p:cNvSpPr>
          <p:nvPr>
            <p:ph idx="1"/>
          </p:nvPr>
        </p:nvSpPr>
        <p:spPr>
          <a:xfrm>
            <a:off x="838200" y="1825625"/>
            <a:ext cx="6187440" cy="3828415"/>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The geographic distribution of points of interest shows a strong concentration in the urban core of the Porto Metropolitan Area, particularly along the coastal corridor encompassing Porto, Vila Nova de Gaia, and Matosinhos. Secondary clusters appear in </a:t>
            </a:r>
            <a:r>
              <a:rPr lang="en-US" dirty="0" err="1">
                <a:latin typeface="Times New Roman" panose="02020603050405020304" pitchFamily="18" charset="0"/>
                <a:cs typeface="Times New Roman" panose="02020603050405020304" pitchFamily="18" charset="0"/>
              </a:rPr>
              <a:t>Póvoa</a:t>
            </a:r>
            <a:r>
              <a:rPr lang="en-US" dirty="0">
                <a:latin typeface="Times New Roman" panose="02020603050405020304" pitchFamily="18" charset="0"/>
                <a:cs typeface="Times New Roman" panose="02020603050405020304" pitchFamily="18" charset="0"/>
              </a:rPr>
              <a:t> de Varzim and Vila do Conde, as well as more scattered groups in inland municipalities such as Penafiel and Santa Maria da Feira. Despite gaps in coordinates for some records—which may underrepresent the most central areas—it is evident that perceived attractiveness is not confined to a single hub: there are both densely reviewed historic centers and coastal tourism poles, along with occasional clusters in peripheral municipalities. This pattern suggests a complementarity between established urban areas and natural or cultural destinations in the surrounding region.</a:t>
            </a:r>
            <a:br>
              <a:rPr lang="pt-PT" dirty="0">
                <a:latin typeface="Times New Roman" panose="02020603050405020304" pitchFamily="18" charset="0"/>
                <a:cs typeface="Times New Roman" panose="02020603050405020304" pitchFamily="18" charset="0"/>
              </a:rPr>
            </a:br>
            <a:endParaRPr lang="pt-PT" dirty="0">
              <a:latin typeface="Times New Roman" panose="02020603050405020304" pitchFamily="18" charset="0"/>
              <a:cs typeface="Times New Roman" panose="02020603050405020304" pitchFamily="18" charset="0"/>
            </a:endParaRPr>
          </a:p>
          <a:p>
            <a:endParaRPr lang="pt-PT" dirty="0"/>
          </a:p>
        </p:txBody>
      </p:sp>
      <p:pic>
        <p:nvPicPr>
          <p:cNvPr id="4" name="Imagem 3">
            <a:extLst>
              <a:ext uri="{FF2B5EF4-FFF2-40B4-BE49-F238E27FC236}">
                <a16:creationId xmlns:a16="http://schemas.microsoft.com/office/drawing/2014/main" id="{AC2DB08F-514A-FA33-D826-35E757711594}"/>
              </a:ext>
            </a:extLst>
          </p:cNvPr>
          <p:cNvPicPr>
            <a:picLocks noChangeAspect="1"/>
          </p:cNvPicPr>
          <p:nvPr/>
        </p:nvPicPr>
        <p:blipFill>
          <a:blip r:embed="rId2"/>
          <a:stretch>
            <a:fillRect/>
          </a:stretch>
        </p:blipFill>
        <p:spPr>
          <a:xfrm>
            <a:off x="7265194" y="2328193"/>
            <a:ext cx="3639688" cy="2201613"/>
          </a:xfrm>
          <a:prstGeom prst="rect">
            <a:avLst/>
          </a:prstGeom>
        </p:spPr>
      </p:pic>
    </p:spTree>
    <p:extLst>
      <p:ext uri="{BB962C8B-B14F-4D97-AF65-F5344CB8AC3E}">
        <p14:creationId xmlns:p14="http://schemas.microsoft.com/office/powerpoint/2010/main" val="83881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199A5-F460-38E4-8B78-147A26725B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750B0AC-7DD3-FEDC-8A06-7887D9268861}"/>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217E341B-166E-A77C-0214-2E5DD3AE503D}"/>
              </a:ext>
            </a:extLst>
          </p:cNvPr>
          <p:cNvSpPr>
            <a:spLocks noGrp="1"/>
          </p:cNvSpPr>
          <p:nvPr>
            <p:ph idx="1"/>
          </p:nvPr>
        </p:nvSpPr>
        <p:spPr>
          <a:xfrm>
            <a:off x="838200" y="1825624"/>
            <a:ext cx="6201697" cy="4358865"/>
          </a:xfrm>
        </p:spPr>
        <p:txBody>
          <a:bodyPr>
            <a:normAutofit fontScale="47500" lnSpcReduction="20000"/>
          </a:bodyPr>
          <a:lstStyle/>
          <a:p>
            <a:pPr marL="0" indent="0">
              <a:buNone/>
            </a:pPr>
            <a:r>
              <a:rPr lang="en-US" sz="3500" b="1" dirty="0">
                <a:latin typeface="Times New Roman" panose="02020603050405020304" pitchFamily="18" charset="0"/>
                <a:cs typeface="Times New Roman" panose="02020603050405020304" pitchFamily="18" charset="0"/>
              </a:rPr>
              <a:t>Spatial Distribution of Tourist Locations by Thematic Group</a:t>
            </a:r>
          </a:p>
          <a:p>
            <a:pPr marL="0" indent="0">
              <a:buNone/>
            </a:pPr>
            <a:endParaRPr lang="en-US" sz="3500" dirty="0">
              <a:latin typeface="Times New Roman" panose="02020603050405020304" pitchFamily="18" charset="0"/>
              <a:cs typeface="Times New Roman" panose="02020603050405020304" pitchFamily="18" charset="0"/>
            </a:endParaRPr>
          </a:p>
          <a:p>
            <a:r>
              <a:rPr lang="en-US" sz="3500" dirty="0">
                <a:latin typeface="Times New Roman" panose="02020603050405020304" pitchFamily="18" charset="0"/>
                <a:cs typeface="Times New Roman" panose="02020603050405020304" pitchFamily="18" charset="0"/>
              </a:rPr>
              <a:t>This map displays the spatial distribution of tourist-related locations in the Porto Metropolitan Area (AMP), classified by thematic group.</a:t>
            </a:r>
          </a:p>
          <a:p>
            <a:r>
              <a:rPr lang="en-US" sz="3500" dirty="0">
                <a:latin typeface="Times New Roman" panose="02020603050405020304" pitchFamily="18" charset="0"/>
                <a:cs typeface="Times New Roman" panose="02020603050405020304" pitchFamily="18" charset="0"/>
              </a:rPr>
              <a:t>Thematic categories shown:</a:t>
            </a:r>
          </a:p>
          <a:p>
            <a:pPr lvl="1"/>
            <a:r>
              <a:rPr lang="en-US" sz="3100" dirty="0">
                <a:latin typeface="Times New Roman" panose="02020603050405020304" pitchFamily="18" charset="0"/>
                <a:cs typeface="Times New Roman" panose="02020603050405020304" pitchFamily="18" charset="0"/>
              </a:rPr>
              <a:t>🟢 Accommodation: hotels, hostels, guesthouses.</a:t>
            </a:r>
          </a:p>
          <a:p>
            <a:pPr lvl="1"/>
            <a:r>
              <a:rPr lang="en-US" sz="3100" dirty="0">
                <a:latin typeface="Times New Roman" panose="02020603050405020304" pitchFamily="18" charset="0"/>
                <a:cs typeface="Times New Roman" panose="02020603050405020304" pitchFamily="18" charset="0"/>
              </a:rPr>
              <a:t>🟡 Cultural Tourism: museums, historical sites, churches.</a:t>
            </a:r>
          </a:p>
          <a:p>
            <a:pPr lvl="1"/>
            <a:r>
              <a:rPr lang="en-US" sz="3100" dirty="0">
                <a:latin typeface="Times New Roman" panose="02020603050405020304" pitchFamily="18" charset="0"/>
                <a:cs typeface="Times New Roman" panose="02020603050405020304" pitchFamily="18" charset="0"/>
              </a:rPr>
              <a:t>🔵 Natural Resources: parks, viewpoints, nature trails.</a:t>
            </a:r>
          </a:p>
          <a:p>
            <a:pPr lvl="1"/>
            <a:r>
              <a:rPr lang="en-US" sz="3100" dirty="0">
                <a:latin typeface="Times New Roman" panose="02020603050405020304" pitchFamily="18" charset="0"/>
                <a:cs typeface="Times New Roman" panose="02020603050405020304" pitchFamily="18" charset="0"/>
              </a:rPr>
              <a:t>⚪ Services: cafés, restaurants, bars.</a:t>
            </a:r>
          </a:p>
          <a:p>
            <a:r>
              <a:rPr lang="en-US" sz="3500" dirty="0">
                <a:latin typeface="Times New Roman" panose="02020603050405020304" pitchFamily="18" charset="0"/>
                <a:cs typeface="Times New Roman" panose="02020603050405020304" pitchFamily="18" charset="0"/>
              </a:rPr>
              <a:t>A higher concentration of diverse locations is observed in urban centers such as Porto, Vila Nova de Gaia, and Matosinhos.</a:t>
            </a:r>
          </a:p>
          <a:p>
            <a:r>
              <a:rPr lang="en-US" sz="3500" dirty="0">
                <a:latin typeface="Times New Roman" panose="02020603050405020304" pitchFamily="18" charset="0"/>
                <a:cs typeface="Times New Roman" panose="02020603050405020304" pitchFamily="18" charset="0"/>
              </a:rPr>
              <a:t>In more peripheral municipalities, natural and cultural points of interest tend to dominate the landscape.</a:t>
            </a:r>
          </a:p>
          <a:p>
            <a:r>
              <a:rPr lang="en-US" sz="3500" dirty="0">
                <a:latin typeface="Times New Roman" panose="02020603050405020304" pitchFamily="18" charset="0"/>
                <a:cs typeface="Times New Roman" panose="02020603050405020304" pitchFamily="18" charset="0"/>
              </a:rPr>
              <a:t>This spatial breakdown confirms the territorial reach and thematic diversity of the data, serving as a baseline for further spatial or cluster-based analysis.</a:t>
            </a:r>
          </a:p>
        </p:txBody>
      </p:sp>
      <p:pic>
        <p:nvPicPr>
          <p:cNvPr id="6" name="Imagem 5">
            <a:extLst>
              <a:ext uri="{FF2B5EF4-FFF2-40B4-BE49-F238E27FC236}">
                <a16:creationId xmlns:a16="http://schemas.microsoft.com/office/drawing/2014/main" id="{D0F3868B-E482-8ED1-9BC0-A977878855AC}"/>
              </a:ext>
            </a:extLst>
          </p:cNvPr>
          <p:cNvPicPr>
            <a:picLocks noChangeAspect="1"/>
          </p:cNvPicPr>
          <p:nvPr/>
        </p:nvPicPr>
        <p:blipFill>
          <a:blip r:embed="rId2"/>
          <a:stretch>
            <a:fillRect/>
          </a:stretch>
        </p:blipFill>
        <p:spPr>
          <a:xfrm>
            <a:off x="7093475" y="893404"/>
            <a:ext cx="4260325" cy="5599471"/>
          </a:xfrm>
          <a:prstGeom prst="rect">
            <a:avLst/>
          </a:prstGeom>
        </p:spPr>
      </p:pic>
    </p:spTree>
    <p:extLst>
      <p:ext uri="{BB962C8B-B14F-4D97-AF65-F5344CB8AC3E}">
        <p14:creationId xmlns:p14="http://schemas.microsoft.com/office/powerpoint/2010/main" val="322125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59840-BFEA-F92B-5223-3F45B4ED38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4793EE-89BB-553F-7F2E-D13B41E4FEB8}"/>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Flowchart</a:t>
            </a:r>
            <a:endParaRPr lang="pt-PT" b="1" dirty="0">
              <a:solidFill>
                <a:srgbClr val="0070C0"/>
              </a:solidFill>
              <a:latin typeface="Times New Roman" panose="02020603050405020304" pitchFamily="18" charset="0"/>
              <a:cs typeface="Times New Roman" panose="02020603050405020304" pitchFamily="18" charset="0"/>
            </a:endParaRPr>
          </a:p>
        </p:txBody>
      </p:sp>
      <p:pic>
        <p:nvPicPr>
          <p:cNvPr id="7" name="Imagem 6">
            <a:extLst>
              <a:ext uri="{FF2B5EF4-FFF2-40B4-BE49-F238E27FC236}">
                <a16:creationId xmlns:a16="http://schemas.microsoft.com/office/drawing/2014/main" id="{B8566D84-7379-33BA-6114-A6A31628C5B2}"/>
              </a:ext>
            </a:extLst>
          </p:cNvPr>
          <p:cNvPicPr>
            <a:picLocks noChangeAspect="1"/>
          </p:cNvPicPr>
          <p:nvPr/>
        </p:nvPicPr>
        <p:blipFill>
          <a:blip r:embed="rId2"/>
          <a:stretch>
            <a:fillRect/>
          </a:stretch>
        </p:blipFill>
        <p:spPr>
          <a:xfrm>
            <a:off x="1750142" y="1490257"/>
            <a:ext cx="8843128" cy="5171098"/>
          </a:xfrm>
          <a:prstGeom prst="rect">
            <a:avLst/>
          </a:prstGeom>
        </p:spPr>
      </p:pic>
    </p:spTree>
    <p:extLst>
      <p:ext uri="{BB962C8B-B14F-4D97-AF65-F5344CB8AC3E}">
        <p14:creationId xmlns:p14="http://schemas.microsoft.com/office/powerpoint/2010/main" val="2834486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0D300-2AB8-FB70-772D-30884239C4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929475-A8EB-01ED-E1E1-69F8ABB9E68B}"/>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Marcador de Posição de Conteúdo 8">
                <a:extLst>
                  <a:ext uri="{FF2B5EF4-FFF2-40B4-BE49-F238E27FC236}">
                    <a16:creationId xmlns:a16="http://schemas.microsoft.com/office/drawing/2014/main" id="{317A9AAC-216A-0985-5BFC-DCCEA5CFE654}"/>
                  </a:ext>
                </a:extLst>
              </p:cNvPr>
              <p:cNvSpPr>
                <a:spLocks noGrp="1"/>
              </p:cNvSpPr>
              <p:nvPr>
                <p:ph idx="1"/>
              </p:nvPr>
            </p:nvSpPr>
            <p:spPr>
              <a:xfrm>
                <a:off x="838200" y="1825625"/>
                <a:ext cx="7548716" cy="4801317"/>
              </a:xfrm>
            </p:spPr>
            <p:txBody>
              <a:bodyPr>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None/>
                  <a:tabLst/>
                </a:pPr>
                <a:r>
                  <a:rPr kumimoji="0" lang="pt-PT" altLang="pt-PT"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Purpose</a:t>
                </a:r>
                <a:endParaRPr kumimoji="0" lang="pt-PT" altLang="pt-PT"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IGATP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synthesizes</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three</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distinct</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dimensions</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of</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visitor</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perception</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 ratings,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review</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volume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textual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into</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single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metric</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on</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 1].</a:t>
                </a:r>
              </a:p>
              <a:p>
                <a:pPr eaLnBrk="0" fontAlgn="base" hangingPunct="0">
                  <a:lnSpc>
                    <a:spcPct val="100000"/>
                  </a:lnSpc>
                  <a:spcBef>
                    <a:spcPct val="0"/>
                  </a:spcBef>
                  <a:spcAft>
                    <a:spcPct val="0"/>
                  </a:spcAf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pt-PT" altLang="pt-PT"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Sub-indices</a:t>
                </a:r>
                <a:endParaRPr kumimoji="0" lang="pt-PT" altLang="pt-PT"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 </a:t>
                </a:r>
                <a:r>
                  <a:rPr kumimoji="0" lang="pt-PT" altLang="pt-PT"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Rating_Bayes_Norm</a:t>
                </a:r>
                <a:r>
                  <a:rPr kumimoji="0" lang="pt-PT" altLang="pt-PT"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ᵢ</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Bayesian-shrunken</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average</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 rating</a:t>
                </a:r>
              </a:p>
              <a:p>
                <a:pPr marL="0" indent="0" eaLnBrk="0" fontAlgn="base" hangingPunct="0">
                  <a:lnSpc>
                    <a:spcPct val="100000"/>
                  </a:lnSpc>
                  <a:spcBef>
                    <a:spcPct val="0"/>
                  </a:spcBef>
                  <a:spcAft>
                    <a:spcPct val="0"/>
                  </a:spcAft>
                  <a:buNone/>
                </a:pPr>
                <a:r>
                  <a:rPr kumimoji="0" lang="pt-PT" altLang="pt-PT"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(2) </a:t>
                </a:r>
                <a:r>
                  <a:rPr kumimoji="0" lang="pt-PT" altLang="pt-PT"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Popularity_Norm</a:t>
                </a:r>
                <a:r>
                  <a:rPr kumimoji="0" lang="pt-PT" altLang="pt-PT"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ᵢ</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Min–Max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normalized</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total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number</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of</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reviews</a:t>
                </a: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28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(3) </a:t>
                </a:r>
                <a:r>
                  <a:rPr kumimoji="0" lang="pt-PT" altLang="pt-PT" sz="2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Sentiment_Norm</a:t>
                </a:r>
                <a:r>
                  <a:rPr kumimoji="0" lang="pt-PT" altLang="pt-PT"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ᵢ</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Linear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rescaling</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of</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text</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compound</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polarity</a:t>
                </a:r>
                <a:r>
                  <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14:m>
                  <m:oMath xmlns:m="http://schemas.openxmlformats.org/officeDocument/2006/math">
                    <m:r>
                      <a:rPr lang="pt-PT" i="1" smtClean="0">
                        <a:effectLst/>
                        <a:latin typeface="Cambria Math" panose="02040503050406030204" pitchFamily="18" charset="0"/>
                        <a:ea typeface="Aptos" panose="020B0004020202020204" pitchFamily="34" charset="0"/>
                        <a:cs typeface="Arial" panose="020B0604020202020204" pitchFamily="34" charset="0"/>
                      </a:rPr>
                      <m:t>𝐼𝐺𝐴𝑇</m:t>
                    </m:r>
                    <m:sSub>
                      <m:sSubPr>
                        <m:ctrlPr>
                          <a:rPr lang="pt-PT" sz="4700" i="1">
                            <a:effectLst/>
                            <a:latin typeface="Cambria Math" panose="02040503050406030204" pitchFamily="18" charset="0"/>
                            <a:cs typeface="Arial" panose="020B0604020202020204" pitchFamily="34" charset="0"/>
                          </a:rPr>
                        </m:ctrlPr>
                      </m:sSubPr>
                      <m:e>
                        <m:r>
                          <a:rPr lang="pt-PT" i="1">
                            <a:effectLst/>
                            <a:latin typeface="Cambria Math" panose="02040503050406030204" pitchFamily="18" charset="0"/>
                            <a:ea typeface="Aptos" panose="020B0004020202020204" pitchFamily="34" charset="0"/>
                            <a:cs typeface="Arial" panose="020B0604020202020204" pitchFamily="34" charset="0"/>
                          </a:rPr>
                          <m:t>𝑃</m:t>
                        </m:r>
                      </m:e>
                      <m:sub>
                        <m:r>
                          <a:rPr lang="pt-PT" i="1">
                            <a:effectLst/>
                            <a:latin typeface="Cambria Math" panose="02040503050406030204" pitchFamily="18" charset="0"/>
                            <a:ea typeface="Aptos" panose="020B0004020202020204" pitchFamily="34" charset="0"/>
                            <a:cs typeface="Arial" panose="020B0604020202020204" pitchFamily="34" charset="0"/>
                          </a:rPr>
                          <m:t>𝑖</m:t>
                        </m:r>
                      </m:sub>
                    </m:sSub>
                    <m:r>
                      <a:rPr lang="pt-PT" i="1">
                        <a:effectLst/>
                        <a:latin typeface="Cambria Math" panose="02040503050406030204" pitchFamily="18" charset="0"/>
                        <a:ea typeface="Aptos" panose="020B0004020202020204" pitchFamily="34" charset="0"/>
                        <a:cs typeface="Arial" panose="020B0604020202020204" pitchFamily="34" charset="0"/>
                      </a:rPr>
                      <m:t>=</m:t>
                    </m:r>
                    <m:f>
                      <m:fPr>
                        <m:ctrlPr>
                          <a:rPr lang="pt-PT" sz="4700" i="1">
                            <a:effectLst/>
                            <a:latin typeface="Cambria Math" panose="02040503050406030204" pitchFamily="18" charset="0"/>
                            <a:cs typeface="Arial" panose="020B0604020202020204" pitchFamily="34" charset="0"/>
                          </a:rPr>
                        </m:ctrlPr>
                      </m:fPr>
                      <m:num>
                        <m:r>
                          <a:rPr lang="pt-PT" i="1">
                            <a:effectLst/>
                            <a:latin typeface="Cambria Math" panose="02040503050406030204" pitchFamily="18" charset="0"/>
                            <a:ea typeface="Aptos" panose="020B0004020202020204" pitchFamily="34" charset="0"/>
                            <a:cs typeface="Arial" panose="020B0604020202020204" pitchFamily="34" charset="0"/>
                          </a:rPr>
                          <m:t>1</m:t>
                        </m:r>
                      </m:num>
                      <m:den>
                        <m:r>
                          <a:rPr lang="pt-PT" i="1">
                            <a:effectLst/>
                            <a:latin typeface="Cambria Math" panose="02040503050406030204" pitchFamily="18" charset="0"/>
                            <a:ea typeface="Aptos" panose="020B0004020202020204" pitchFamily="34" charset="0"/>
                            <a:cs typeface="Arial" panose="020B0604020202020204" pitchFamily="34" charset="0"/>
                          </a:rPr>
                          <m:t>3</m:t>
                        </m:r>
                      </m:den>
                    </m:f>
                    <m:r>
                      <a:rPr lang="pt-PT" b="1" i="1">
                        <a:effectLst/>
                        <a:latin typeface="Cambria Math" panose="02040503050406030204" pitchFamily="18" charset="0"/>
                        <a:ea typeface="Aptos" panose="020B0004020202020204" pitchFamily="34" charset="0"/>
                        <a:cs typeface="Arial" panose="020B0604020202020204" pitchFamily="34" charset="0"/>
                      </a:rPr>
                      <m:t>𝑹𝒂𝒕𝒊𝒏</m:t>
                    </m:r>
                    <m:sSub>
                      <m:sSubPr>
                        <m:ctrlPr>
                          <a:rPr lang="pt-PT" sz="4700" b="1" i="1">
                            <a:effectLst/>
                            <a:latin typeface="Cambria Math" panose="02040503050406030204" pitchFamily="18" charset="0"/>
                            <a:cs typeface="Arial" panose="020B0604020202020204" pitchFamily="34" charset="0"/>
                          </a:rPr>
                        </m:ctrlPr>
                      </m:sSubPr>
                      <m:e>
                        <m:r>
                          <a:rPr lang="pt-PT" b="1" i="1">
                            <a:effectLst/>
                            <a:latin typeface="Cambria Math" panose="02040503050406030204" pitchFamily="18" charset="0"/>
                            <a:ea typeface="Aptos" panose="020B0004020202020204" pitchFamily="34" charset="0"/>
                            <a:cs typeface="Arial" panose="020B0604020202020204" pitchFamily="34" charset="0"/>
                          </a:rPr>
                          <m:t>𝒈</m:t>
                        </m:r>
                        <m:r>
                          <a:rPr lang="pt-PT" b="1" i="1">
                            <a:effectLst/>
                            <a:latin typeface="Cambria Math" panose="02040503050406030204" pitchFamily="18" charset="0"/>
                            <a:ea typeface="Aptos" panose="020B0004020202020204" pitchFamily="34" charset="0"/>
                            <a:cs typeface="Arial" panose="020B0604020202020204" pitchFamily="34" charset="0"/>
                          </a:rPr>
                          <m:t>_</m:t>
                        </m:r>
                        <m:r>
                          <a:rPr lang="pt-PT" b="1" i="1">
                            <a:effectLst/>
                            <a:latin typeface="Cambria Math" panose="02040503050406030204" pitchFamily="18" charset="0"/>
                            <a:ea typeface="Aptos" panose="020B0004020202020204" pitchFamily="34" charset="0"/>
                            <a:cs typeface="Arial" panose="020B0604020202020204" pitchFamily="34" charset="0"/>
                          </a:rPr>
                          <m:t>𝑩𝒂𝒚𝒆𝒔</m:t>
                        </m:r>
                        <m:r>
                          <a:rPr lang="pt-PT" b="1" i="1">
                            <a:effectLst/>
                            <a:latin typeface="Cambria Math" panose="02040503050406030204" pitchFamily="18" charset="0"/>
                            <a:ea typeface="Aptos" panose="020B0004020202020204" pitchFamily="34" charset="0"/>
                            <a:cs typeface="Arial" panose="020B0604020202020204" pitchFamily="34" charset="0"/>
                          </a:rPr>
                          <m:t>_</m:t>
                        </m:r>
                        <m:r>
                          <a:rPr lang="pt-PT" b="1" i="1">
                            <a:effectLst/>
                            <a:latin typeface="Cambria Math" panose="02040503050406030204" pitchFamily="18" charset="0"/>
                            <a:ea typeface="Aptos" panose="020B0004020202020204" pitchFamily="34" charset="0"/>
                            <a:cs typeface="Arial" panose="020B0604020202020204" pitchFamily="34" charset="0"/>
                          </a:rPr>
                          <m:t>𝑵𝒐𝒓𝒎</m:t>
                        </m:r>
                      </m:e>
                      <m:sub>
                        <m:r>
                          <a:rPr lang="pt-PT" b="1" i="1">
                            <a:effectLst/>
                            <a:latin typeface="Cambria Math" panose="02040503050406030204" pitchFamily="18" charset="0"/>
                            <a:ea typeface="Aptos" panose="020B0004020202020204" pitchFamily="34" charset="0"/>
                            <a:cs typeface="Arial" panose="020B0604020202020204" pitchFamily="34" charset="0"/>
                          </a:rPr>
                          <m:t>𝒊</m:t>
                        </m:r>
                      </m:sub>
                    </m:sSub>
                    <m:r>
                      <a:rPr lang="pt-PT" i="1">
                        <a:effectLst/>
                        <a:latin typeface="Cambria Math" panose="02040503050406030204" pitchFamily="18" charset="0"/>
                        <a:ea typeface="Aptos" panose="020B0004020202020204" pitchFamily="34" charset="0"/>
                        <a:cs typeface="Arial" panose="020B0604020202020204" pitchFamily="34" charset="0"/>
                      </a:rPr>
                      <m:t>+</m:t>
                    </m:r>
                    <m:f>
                      <m:fPr>
                        <m:ctrlPr>
                          <a:rPr lang="pt-PT" sz="4700" i="1">
                            <a:effectLst/>
                            <a:latin typeface="Cambria Math" panose="02040503050406030204" pitchFamily="18" charset="0"/>
                            <a:cs typeface="Arial" panose="020B0604020202020204" pitchFamily="34" charset="0"/>
                          </a:rPr>
                        </m:ctrlPr>
                      </m:fPr>
                      <m:num>
                        <m:r>
                          <a:rPr lang="pt-PT" i="1">
                            <a:effectLst/>
                            <a:latin typeface="Cambria Math" panose="02040503050406030204" pitchFamily="18" charset="0"/>
                            <a:ea typeface="Aptos" panose="020B0004020202020204" pitchFamily="34" charset="0"/>
                            <a:cs typeface="Arial" panose="020B0604020202020204" pitchFamily="34" charset="0"/>
                          </a:rPr>
                          <m:t>1</m:t>
                        </m:r>
                      </m:num>
                      <m:den>
                        <m:r>
                          <a:rPr lang="pt-PT" i="1">
                            <a:effectLst/>
                            <a:latin typeface="Cambria Math" panose="02040503050406030204" pitchFamily="18" charset="0"/>
                            <a:ea typeface="Aptos" panose="020B0004020202020204" pitchFamily="34" charset="0"/>
                            <a:cs typeface="Arial" panose="020B0604020202020204" pitchFamily="34" charset="0"/>
                          </a:rPr>
                          <m:t>3</m:t>
                        </m:r>
                      </m:den>
                    </m:f>
                    <m:sSub>
                      <m:sSubPr>
                        <m:ctrlPr>
                          <a:rPr lang="pt-PT" sz="4700" b="1" i="1">
                            <a:effectLst/>
                            <a:latin typeface="Cambria Math" panose="02040503050406030204" pitchFamily="18" charset="0"/>
                            <a:cs typeface="Arial" panose="020B0604020202020204" pitchFamily="34" charset="0"/>
                          </a:rPr>
                        </m:ctrlPr>
                      </m:sSubPr>
                      <m:e>
                        <m:r>
                          <a:rPr lang="pt-PT" b="1" i="1">
                            <a:effectLst/>
                            <a:latin typeface="Cambria Math" panose="02040503050406030204" pitchFamily="18" charset="0"/>
                            <a:ea typeface="Aptos" panose="020B0004020202020204" pitchFamily="34" charset="0"/>
                            <a:cs typeface="Arial" panose="020B0604020202020204" pitchFamily="34" charset="0"/>
                          </a:rPr>
                          <m:t>𝑷𝒐𝒑𝒖𝒍𝒂𝒓𝒊𝒕𝒚</m:t>
                        </m:r>
                        <m:r>
                          <a:rPr lang="pt-PT" b="1" i="1">
                            <a:effectLst/>
                            <a:latin typeface="Cambria Math" panose="02040503050406030204" pitchFamily="18" charset="0"/>
                            <a:ea typeface="Aptos" panose="020B0004020202020204" pitchFamily="34" charset="0"/>
                            <a:cs typeface="Arial" panose="020B0604020202020204" pitchFamily="34" charset="0"/>
                          </a:rPr>
                          <m:t>_</m:t>
                        </m:r>
                        <m:r>
                          <a:rPr lang="pt-PT" b="1" i="1">
                            <a:effectLst/>
                            <a:latin typeface="Cambria Math" panose="02040503050406030204" pitchFamily="18" charset="0"/>
                            <a:ea typeface="Aptos" panose="020B0004020202020204" pitchFamily="34" charset="0"/>
                            <a:cs typeface="Arial" panose="020B0604020202020204" pitchFamily="34" charset="0"/>
                          </a:rPr>
                          <m:t>𝑵𝒐𝒓𝒎</m:t>
                        </m:r>
                      </m:e>
                      <m:sub>
                        <m:r>
                          <a:rPr lang="pt-PT" b="1" i="1">
                            <a:effectLst/>
                            <a:latin typeface="Cambria Math" panose="02040503050406030204" pitchFamily="18" charset="0"/>
                            <a:ea typeface="Aptos" panose="020B0004020202020204" pitchFamily="34" charset="0"/>
                            <a:cs typeface="Arial" panose="020B0604020202020204" pitchFamily="34" charset="0"/>
                          </a:rPr>
                          <m:t>𝒊</m:t>
                        </m:r>
                      </m:sub>
                    </m:sSub>
                    <m:r>
                      <a:rPr lang="pt-PT" b="1" i="1">
                        <a:effectLst/>
                        <a:latin typeface="Cambria Math" panose="02040503050406030204" pitchFamily="18" charset="0"/>
                        <a:ea typeface="Aptos" panose="020B0004020202020204" pitchFamily="34" charset="0"/>
                        <a:cs typeface="Arial" panose="020B0604020202020204" pitchFamily="34" charset="0"/>
                      </a:rPr>
                      <m:t> </m:t>
                    </m:r>
                    <m:r>
                      <a:rPr lang="pt-PT" i="1">
                        <a:effectLst/>
                        <a:latin typeface="Cambria Math" panose="02040503050406030204" pitchFamily="18" charset="0"/>
                        <a:ea typeface="Aptos" panose="020B0004020202020204" pitchFamily="34" charset="0"/>
                        <a:cs typeface="Arial" panose="020B0604020202020204" pitchFamily="34" charset="0"/>
                      </a:rPr>
                      <m:t>+</m:t>
                    </m:r>
                    <m:f>
                      <m:fPr>
                        <m:ctrlPr>
                          <a:rPr lang="pt-PT" sz="4700" i="1">
                            <a:effectLst/>
                            <a:latin typeface="Cambria Math" panose="02040503050406030204" pitchFamily="18" charset="0"/>
                            <a:cs typeface="Arial" panose="020B0604020202020204" pitchFamily="34" charset="0"/>
                          </a:rPr>
                        </m:ctrlPr>
                      </m:fPr>
                      <m:num>
                        <m:r>
                          <a:rPr lang="pt-PT" i="1">
                            <a:effectLst/>
                            <a:latin typeface="Cambria Math" panose="02040503050406030204" pitchFamily="18" charset="0"/>
                            <a:ea typeface="Aptos" panose="020B0004020202020204" pitchFamily="34" charset="0"/>
                            <a:cs typeface="Arial" panose="020B0604020202020204" pitchFamily="34" charset="0"/>
                          </a:rPr>
                          <m:t>1</m:t>
                        </m:r>
                      </m:num>
                      <m:den>
                        <m:r>
                          <a:rPr lang="pt-PT" i="1">
                            <a:effectLst/>
                            <a:latin typeface="Cambria Math" panose="02040503050406030204" pitchFamily="18" charset="0"/>
                            <a:ea typeface="Aptos" panose="020B0004020202020204" pitchFamily="34" charset="0"/>
                            <a:cs typeface="Arial" panose="020B0604020202020204" pitchFamily="34" charset="0"/>
                          </a:rPr>
                          <m:t>3</m:t>
                        </m:r>
                      </m:den>
                    </m:f>
                    <m:sSub>
                      <m:sSubPr>
                        <m:ctrlPr>
                          <a:rPr lang="pt-PT" sz="4700" b="1" i="1">
                            <a:effectLst/>
                            <a:latin typeface="Cambria Math" panose="02040503050406030204" pitchFamily="18" charset="0"/>
                            <a:cs typeface="Arial" panose="020B0604020202020204" pitchFamily="34" charset="0"/>
                          </a:rPr>
                        </m:ctrlPr>
                      </m:sSubPr>
                      <m:e>
                        <m:r>
                          <a:rPr lang="pt-PT" b="1" i="1">
                            <a:effectLst/>
                            <a:latin typeface="Cambria Math" panose="02040503050406030204" pitchFamily="18" charset="0"/>
                            <a:ea typeface="Aptos" panose="020B0004020202020204" pitchFamily="34" charset="0"/>
                            <a:cs typeface="Arial" panose="020B0604020202020204" pitchFamily="34" charset="0"/>
                          </a:rPr>
                          <m:t>𝑺𝒆𝒏𝒕𝒊𝒎𝒆𝒏𝒕</m:t>
                        </m:r>
                        <m:r>
                          <a:rPr lang="pt-PT" b="1" i="1">
                            <a:effectLst/>
                            <a:latin typeface="Cambria Math" panose="02040503050406030204" pitchFamily="18" charset="0"/>
                            <a:ea typeface="Aptos" panose="020B0004020202020204" pitchFamily="34" charset="0"/>
                            <a:cs typeface="Arial" panose="020B0604020202020204" pitchFamily="34" charset="0"/>
                          </a:rPr>
                          <m:t>_</m:t>
                        </m:r>
                        <m:r>
                          <a:rPr lang="pt-PT" b="1" i="1">
                            <a:effectLst/>
                            <a:latin typeface="Cambria Math" panose="02040503050406030204" pitchFamily="18" charset="0"/>
                            <a:ea typeface="Aptos" panose="020B0004020202020204" pitchFamily="34" charset="0"/>
                            <a:cs typeface="Arial" panose="020B0604020202020204" pitchFamily="34" charset="0"/>
                          </a:rPr>
                          <m:t>𝑵𝒐𝒓𝒎</m:t>
                        </m:r>
                      </m:e>
                      <m:sub>
                        <m:r>
                          <a:rPr lang="pt-PT" b="1" i="1">
                            <a:effectLst/>
                            <a:latin typeface="Cambria Math" panose="02040503050406030204" pitchFamily="18" charset="0"/>
                            <a:ea typeface="Aptos" panose="020B0004020202020204" pitchFamily="34" charset="0"/>
                            <a:cs typeface="Arial" panose="020B0604020202020204" pitchFamily="34" charset="0"/>
                          </a:rPr>
                          <m:t>𝒊</m:t>
                        </m:r>
                      </m:sub>
                    </m:sSub>
                  </m:oMath>
                </a14:m>
                <a:r>
                  <a:rPr lang="pt-PT" dirty="0">
                    <a:effectLst/>
                    <a:latin typeface="Times New Roman" panose="02020603050405020304" pitchFamily="18" charset="0"/>
                    <a:ea typeface="Aptos" panose="020B0004020202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None/>
                  <a:tabLst/>
                </a:pPr>
                <a:endParaRPr lang="pt-PT" dirty="0">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dirty="0">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pt-PT" b="1" dirty="0" err="1">
                    <a:effectLst/>
                    <a:latin typeface="Times New Roman" panose="02020603050405020304" pitchFamily="18" charset="0"/>
                    <a:ea typeface="Aptos" panose="020B0004020202020204" pitchFamily="34" charset="0"/>
                    <a:cs typeface="Times New Roman" panose="02020603050405020304" pitchFamily="18" charset="0"/>
                  </a:rPr>
                  <a:t>Weights</a:t>
                </a:r>
                <a:endParaRPr lang="pt-PT" b="1"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r>
                  <a:rPr lang="en-US" dirty="0">
                    <a:latin typeface="Times New Roman" panose="02020603050405020304" pitchFamily="18" charset="0"/>
                    <a:cs typeface="Times New Roman" panose="02020603050405020304" pitchFamily="18" charset="0"/>
                  </a:rPr>
                  <a:t>The correlation matrix between the three normalized sub-indices — Bayesian rating, popularity, and sentiment — reveals weak or negligible correlations (r ≈ 0.00 to 0.27). This indicates that each sub-index captures a distinct dimension of perceived tourist attractiveness. Therefore, assigning equal weights to the components when computing the IGATP is statistically justified, as it ensures a balanced contribution from each factor without redundancy or dominance.</a:t>
                </a:r>
                <a:endParaRPr lang="pt-PT" dirty="0">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4700" b="0" i="0" u="none" strike="noStrike" cap="none" normalizeH="0" baseline="0" dirty="0">
                  <a:ln>
                    <a:noFill/>
                  </a:ln>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altLang="pt-PT" sz="470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4700" b="0" i="0" u="none" strike="noStrike" cap="none" normalizeH="0" baseline="0" dirty="0">
                  <a:ln>
                    <a:noFill/>
                  </a:ln>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altLang="pt-PT" sz="470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4700" b="0" i="0" u="none" strike="noStrike" cap="none" normalizeH="0" baseline="0" dirty="0">
                  <a:ln>
                    <a:noFill/>
                  </a:ln>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altLang="pt-PT" sz="470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4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altLang="pt-PT"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lang="pt-PT" altLang="pt-PT"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pt-PT" altLang="pt-PT"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pt-PT" dirty="0"/>
              </a:p>
            </p:txBody>
          </p:sp>
        </mc:Choice>
        <mc:Fallback xmlns="">
          <p:sp>
            <p:nvSpPr>
              <p:cNvPr id="9" name="Marcador de Posição de Conteúdo 8">
                <a:extLst>
                  <a:ext uri="{FF2B5EF4-FFF2-40B4-BE49-F238E27FC236}">
                    <a16:creationId xmlns:a16="http://schemas.microsoft.com/office/drawing/2014/main" id="{317A9AAC-216A-0985-5BFC-DCCEA5CFE654}"/>
                  </a:ext>
                </a:extLst>
              </p:cNvPr>
              <p:cNvSpPr>
                <a:spLocks noGrp="1" noRot="1" noChangeAspect="1" noMove="1" noResize="1" noEditPoints="1" noAdjustHandles="1" noChangeArrowheads="1" noChangeShapeType="1" noTextEdit="1"/>
              </p:cNvSpPr>
              <p:nvPr>
                <p:ph idx="1"/>
              </p:nvPr>
            </p:nvSpPr>
            <p:spPr>
              <a:xfrm>
                <a:off x="838200" y="1825625"/>
                <a:ext cx="7548716" cy="4801317"/>
              </a:xfrm>
              <a:blipFill>
                <a:blip r:embed="rId2"/>
                <a:stretch>
                  <a:fillRect l="-323" t="-1142"/>
                </a:stretch>
              </a:blipFill>
            </p:spPr>
            <p:txBody>
              <a:bodyPr/>
              <a:lstStyle/>
              <a:p>
                <a:r>
                  <a:rPr lang="pt-PT">
                    <a:noFill/>
                  </a:rPr>
                  <a:t> </a:t>
                </a:r>
              </a:p>
            </p:txBody>
          </p:sp>
        </mc:Fallback>
      </mc:AlternateContent>
      <p:pic>
        <p:nvPicPr>
          <p:cNvPr id="4" name="Imagem 3">
            <a:extLst>
              <a:ext uri="{FF2B5EF4-FFF2-40B4-BE49-F238E27FC236}">
                <a16:creationId xmlns:a16="http://schemas.microsoft.com/office/drawing/2014/main" id="{05305982-F360-4B9F-2C19-85BD0C3ED52F}"/>
              </a:ext>
            </a:extLst>
          </p:cNvPr>
          <p:cNvPicPr>
            <a:picLocks noChangeAspect="1"/>
          </p:cNvPicPr>
          <p:nvPr/>
        </p:nvPicPr>
        <p:blipFill>
          <a:blip r:embed="rId3"/>
          <a:stretch>
            <a:fillRect/>
          </a:stretch>
        </p:blipFill>
        <p:spPr>
          <a:xfrm>
            <a:off x="8386916" y="2880851"/>
            <a:ext cx="2959277" cy="2031898"/>
          </a:xfrm>
          <a:prstGeom prst="rect">
            <a:avLst/>
          </a:prstGeom>
        </p:spPr>
      </p:pic>
    </p:spTree>
    <p:extLst>
      <p:ext uri="{BB962C8B-B14F-4D97-AF65-F5344CB8AC3E}">
        <p14:creationId xmlns:p14="http://schemas.microsoft.com/office/powerpoint/2010/main" val="3990461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6B02E-D5D3-6AB1-5B34-A47FFCF06CE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803F79D-C1A1-BB3C-2399-6816625BD2C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Marcador de Posição de Conteúdo 8">
                <a:extLst>
                  <a:ext uri="{FF2B5EF4-FFF2-40B4-BE49-F238E27FC236}">
                    <a16:creationId xmlns:a16="http://schemas.microsoft.com/office/drawing/2014/main" id="{46B28902-7CD8-FABB-D170-F40BE7B6D0DD}"/>
                  </a:ext>
                </a:extLst>
              </p:cNvPr>
              <p:cNvSpPr>
                <a:spLocks noGrp="1"/>
              </p:cNvSpPr>
              <p:nvPr>
                <p:ph idx="1"/>
              </p:nvPr>
            </p:nvSpPr>
            <p:spPr>
              <a:xfrm>
                <a:off x="838199" y="1825625"/>
                <a:ext cx="10515599" cy="4667250"/>
              </a:xfrm>
            </p:spPr>
            <p:txBody>
              <a:bodyPr>
                <a:normAutofit fontScale="92500" lnSpcReduction="20000"/>
              </a:bodyPr>
              <a:lstStyle/>
              <a:p>
                <a:pPr marL="0" indent="0">
                  <a:buNone/>
                </a:pPr>
                <a:r>
                  <a:rPr lang="en-US" b="1" dirty="0">
                    <a:latin typeface="Times New Roman" panose="02020603050405020304" pitchFamily="18" charset="0"/>
                    <a:cs typeface="Times New Roman" panose="02020603050405020304" pitchFamily="18" charset="0"/>
                  </a:rPr>
                  <a:t>Empirical Bayes Adjustment for Ratings</a:t>
                </a:r>
              </a:p>
              <a:p>
                <a:pPr marL="0" indent="0">
                  <a:buNone/>
                </a:pPr>
                <a:endParaRPr lang="en-US" b="1" dirty="0">
                  <a:latin typeface="Times New Roman" panose="02020603050405020304" pitchFamily="18" charset="0"/>
                  <a:cs typeface="Times New Roman" panose="02020603050405020304" pitchFamily="18" charset="0"/>
                </a:endParaRPr>
              </a:p>
              <a:p>
                <a:r>
                  <a:rPr lang="pt-PT" dirty="0">
                    <a:latin typeface="Times New Roman" panose="02020603050405020304" pitchFamily="18" charset="0"/>
                    <a:cs typeface="Times New Roman" panose="02020603050405020304" pitchFamily="18" charset="0"/>
                  </a:rPr>
                  <a:t>Prior </a:t>
                </a:r>
                <a:r>
                  <a:rPr lang="pt-PT" dirty="0" err="1">
                    <a:latin typeface="Times New Roman" panose="02020603050405020304" pitchFamily="18" charset="0"/>
                    <a:cs typeface="Times New Roman" panose="02020603050405020304" pitchFamily="18" charset="0"/>
                  </a:rPr>
                  <a:t>distribution</a:t>
                </a:r>
                <a:r>
                  <a:rPr lang="pt-P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ctr">
                  <a:buNone/>
                </a:pPr>
                <a:r>
                  <a:rPr lang="pt-PT" dirty="0">
                    <a:effectLst/>
                    <a:latin typeface="Times New Roman" panose="02020603050405020304" pitchFamily="18" charset="0"/>
                    <a:ea typeface="Aptos" panose="020B0004020202020204" pitchFamily="34" charset="0"/>
                    <a:cs typeface="Times New Roman" panose="02020603050405020304" pitchFamily="18" charset="0"/>
                  </a:rPr>
                  <a:t>𝜇</a:t>
                </a:r>
                <a:r>
                  <a:rPr lang="pt-PT" baseline="-25000" dirty="0">
                    <a:effectLst/>
                    <a:latin typeface="Times New Roman" panose="02020603050405020304" pitchFamily="18" charset="0"/>
                    <a:ea typeface="Aptos" panose="020B0004020202020204" pitchFamily="34" charset="0"/>
                    <a:cs typeface="Times New Roman" panose="02020603050405020304" pitchFamily="18" charset="0"/>
                  </a:rPr>
                  <a:t>0</a:t>
                </a:r>
                <a:r>
                  <a:rPr lang="pt-PT" dirty="0">
                    <a:effectLst/>
                    <a:latin typeface="Times New Roman" panose="02020603050405020304" pitchFamily="18" charset="0"/>
                    <a:ea typeface="Aptos" panose="020B0004020202020204" pitchFamily="34" charset="0"/>
                    <a:cs typeface="Times New Roman" panose="02020603050405020304" pitchFamily="18" charset="0"/>
                  </a:rPr>
                  <a:t> ≈ 4,456     𝜎</a:t>
                </a:r>
                <a:r>
                  <a:rPr lang="pt-PT" baseline="30000" dirty="0">
                    <a:effectLst/>
                    <a:latin typeface="Times New Roman" panose="02020603050405020304" pitchFamily="18" charset="0"/>
                    <a:ea typeface="Aptos" panose="020B0004020202020204" pitchFamily="34" charset="0"/>
                    <a:cs typeface="Times New Roman" panose="02020603050405020304" pitchFamily="18" charset="0"/>
                  </a:rPr>
                  <a:t>2</a:t>
                </a:r>
                <a:r>
                  <a:rPr lang="pt-PT" dirty="0">
                    <a:effectLst/>
                    <a:latin typeface="Times New Roman" panose="02020603050405020304" pitchFamily="18" charset="0"/>
                    <a:ea typeface="Aptos" panose="020B0004020202020204" pitchFamily="34" charset="0"/>
                    <a:cs typeface="Times New Roman" panose="02020603050405020304" pitchFamily="18" charset="0"/>
                  </a:rPr>
                  <a:t> ≈ 0,161     𝜏</a:t>
                </a:r>
                <a:r>
                  <a:rPr lang="pt-PT" baseline="30000" dirty="0">
                    <a:effectLst/>
                    <a:latin typeface="Times New Roman" panose="02020603050405020304" pitchFamily="18" charset="0"/>
                    <a:ea typeface="Aptos" panose="020B0004020202020204" pitchFamily="34" charset="0"/>
                    <a:cs typeface="Times New Roman" panose="02020603050405020304" pitchFamily="18" charset="0"/>
                  </a:rPr>
                  <a:t>2</a:t>
                </a:r>
                <a:r>
                  <a:rPr lang="pt-PT" dirty="0">
                    <a:effectLst/>
                    <a:latin typeface="Times New Roman" panose="02020603050405020304" pitchFamily="18" charset="0"/>
                    <a:ea typeface="Aptos" panose="020B0004020202020204" pitchFamily="34" charset="0"/>
                    <a:cs typeface="Times New Roman" panose="02020603050405020304" pitchFamily="18" charset="0"/>
                  </a:rPr>
                  <a:t> ≈ 0,000</a:t>
                </a:r>
              </a:p>
              <a:p>
                <a:pPr marL="0" indent="0">
                  <a:buNone/>
                </a:pPr>
                <a:endParaRPr lang="pt-PT" dirty="0">
                  <a:latin typeface="Times New Roman" panose="02020603050405020304" pitchFamily="18" charset="0"/>
                  <a:cs typeface="Times New Roman" panose="02020603050405020304" pitchFamily="18" charset="0"/>
                </a:endParaRPr>
              </a:p>
              <a:p>
                <a:r>
                  <a:rPr lang="pt-PT" dirty="0" err="1">
                    <a:latin typeface="Times New Roman" panose="02020603050405020304" pitchFamily="18" charset="0"/>
                    <a:cs typeface="Times New Roman" panose="02020603050405020304" pitchFamily="18" charset="0"/>
                  </a:rPr>
                  <a:t>Shrinkage</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factor</a:t>
                </a:r>
                <a:endParaRPr lang="pt-PT"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pt-PT" i="1" kern="100" smtClean="0">
                              <a:effectLst/>
                              <a:latin typeface="Cambria Math" panose="02040503050406030204" pitchFamily="18" charset="0"/>
                              <a:ea typeface="Aptos" panose="020B0004020202020204" pitchFamily="34" charset="0"/>
                              <a:cs typeface="Times New Roman" panose="02020603050405020304" pitchFamily="18" charset="0"/>
                            </a:rPr>
                          </m:ctrlPr>
                        </m:sSubPr>
                        <m:e>
                          <m:r>
                            <a:rPr lang="pt-PT" i="1" kern="100">
                              <a:effectLst/>
                              <a:latin typeface="Cambria Math" panose="02040503050406030204" pitchFamily="18" charset="0"/>
                              <a:ea typeface="Aptos" panose="020B0004020202020204" pitchFamily="34" charset="0"/>
                              <a:cs typeface="Times New Roman" panose="02020603050405020304" pitchFamily="18" charset="0"/>
                            </a:rPr>
                            <m:t>𝜆</m:t>
                          </m:r>
                        </m:e>
                        <m:sub>
                          <m:r>
                            <a:rPr lang="pt-PT" i="1" kern="100">
                              <a:effectLst/>
                              <a:latin typeface="Cambria Math" panose="02040503050406030204" pitchFamily="18" charset="0"/>
                              <a:ea typeface="Aptos" panose="020B0004020202020204" pitchFamily="34" charset="0"/>
                              <a:cs typeface="Times New Roman" panose="02020603050405020304" pitchFamily="18" charset="0"/>
                            </a:rPr>
                            <m:t>𝑖</m:t>
                          </m:r>
                        </m:sub>
                      </m:sSub>
                      <m:r>
                        <a:rPr lang="pt-PT"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pt-PT" i="1" kern="100">
                              <a:effectLst/>
                              <a:latin typeface="Cambria Math" panose="02040503050406030204" pitchFamily="18" charset="0"/>
                              <a:ea typeface="Aptos" panose="020B0004020202020204" pitchFamily="34" charset="0"/>
                              <a:cs typeface="Times New Roman" panose="02020603050405020304" pitchFamily="18" charset="0"/>
                            </a:rPr>
                          </m:ctrlPr>
                        </m:fPr>
                        <m:num>
                          <m:sSup>
                            <m:sSupPr>
                              <m:ctrlPr>
                                <a:rPr lang="pt-PT"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pt-PT" i="1" kern="100">
                                  <a:effectLst/>
                                  <a:latin typeface="Cambria Math" panose="02040503050406030204" pitchFamily="18" charset="0"/>
                                  <a:ea typeface="Aptos" panose="020B0004020202020204" pitchFamily="34" charset="0"/>
                                  <a:cs typeface="Times New Roman" panose="02020603050405020304" pitchFamily="18" charset="0"/>
                                </a:rPr>
                                <m:t>𝜏</m:t>
                              </m:r>
                            </m:e>
                            <m:sup>
                              <m:r>
                                <a:rPr lang="pt-PT" i="1" kern="100">
                                  <a:effectLst/>
                                  <a:latin typeface="Cambria Math" panose="02040503050406030204" pitchFamily="18" charset="0"/>
                                  <a:ea typeface="Aptos" panose="020B0004020202020204" pitchFamily="34" charset="0"/>
                                  <a:cs typeface="Times New Roman" panose="02020603050405020304" pitchFamily="18" charset="0"/>
                                </a:rPr>
                                <m:t>2</m:t>
                              </m:r>
                            </m:sup>
                          </m:sSup>
                        </m:num>
                        <m:den>
                          <m:r>
                            <a:rPr lang="pt-PT" i="1" kern="100">
                              <a:effectLst/>
                              <a:latin typeface="Cambria Math" panose="02040503050406030204" pitchFamily="18" charset="0"/>
                              <a:ea typeface="Aptos" panose="020B0004020202020204" pitchFamily="34" charset="0"/>
                              <a:cs typeface="Times New Roman" panose="02020603050405020304" pitchFamily="18" charset="0"/>
                            </a:rPr>
                            <m:t> </m:t>
                          </m:r>
                          <m:sSup>
                            <m:sSupPr>
                              <m:ctrlPr>
                                <a:rPr lang="pt-PT"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pt-PT" i="1" kern="100">
                                  <a:effectLst/>
                                  <a:latin typeface="Cambria Math" panose="02040503050406030204" pitchFamily="18" charset="0"/>
                                  <a:ea typeface="Aptos" panose="020B0004020202020204" pitchFamily="34" charset="0"/>
                                  <a:cs typeface="Times New Roman" panose="02020603050405020304" pitchFamily="18" charset="0"/>
                                </a:rPr>
                                <m:t>𝜏</m:t>
                              </m:r>
                            </m:e>
                            <m:sup>
                              <m:r>
                                <a:rPr lang="pt-PT" i="1" kern="100">
                                  <a:effectLst/>
                                  <a:latin typeface="Cambria Math" panose="02040503050406030204" pitchFamily="18" charset="0"/>
                                  <a:ea typeface="Aptos" panose="020B0004020202020204" pitchFamily="34" charset="0"/>
                                  <a:cs typeface="Times New Roman" panose="02020603050405020304" pitchFamily="18" charset="0"/>
                                </a:rPr>
                                <m:t>2</m:t>
                              </m:r>
                            </m:sup>
                          </m:sSup>
                          <m:r>
                            <a:rPr lang="pt-PT" i="1" kern="100">
                              <a:effectLst/>
                              <a:latin typeface="Cambria Math" panose="02040503050406030204" pitchFamily="18" charset="0"/>
                              <a:ea typeface="Aptos" panose="020B0004020202020204" pitchFamily="34" charset="0"/>
                              <a:cs typeface="Times New Roman" panose="02020603050405020304" pitchFamily="18" charset="0"/>
                            </a:rPr>
                            <m:t>+</m:t>
                          </m:r>
                          <m:f>
                            <m:fPr>
                              <m:ctrlPr>
                                <a:rPr lang="pt-PT" i="1" kern="100">
                                  <a:effectLst/>
                                  <a:latin typeface="Cambria Math" panose="02040503050406030204" pitchFamily="18" charset="0"/>
                                  <a:ea typeface="Aptos" panose="020B0004020202020204" pitchFamily="34" charset="0"/>
                                  <a:cs typeface="Times New Roman" panose="02020603050405020304" pitchFamily="18" charset="0"/>
                                </a:rPr>
                              </m:ctrlPr>
                            </m:fPr>
                            <m:num>
                              <m:sSup>
                                <m:sSupPr>
                                  <m:ctrlPr>
                                    <a:rPr lang="pt-PT"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pt-PT" i="1" kern="100">
                                      <a:effectLst/>
                                      <a:latin typeface="Cambria Math" panose="02040503050406030204" pitchFamily="18" charset="0"/>
                                      <a:ea typeface="Aptos" panose="020B0004020202020204" pitchFamily="34" charset="0"/>
                                      <a:cs typeface="Times New Roman" panose="02020603050405020304" pitchFamily="18" charset="0"/>
                                    </a:rPr>
                                    <m:t>𝜎</m:t>
                                  </m:r>
                                </m:e>
                                <m:sup>
                                  <m:r>
                                    <a:rPr lang="pt-PT" i="1" kern="100">
                                      <a:effectLst/>
                                      <a:latin typeface="Cambria Math" panose="02040503050406030204" pitchFamily="18" charset="0"/>
                                      <a:ea typeface="Aptos" panose="020B0004020202020204" pitchFamily="34" charset="0"/>
                                      <a:cs typeface="Times New Roman" panose="02020603050405020304" pitchFamily="18" charset="0"/>
                                    </a:rPr>
                                    <m:t>2</m:t>
                                  </m:r>
                                </m:sup>
                              </m:sSup>
                            </m:num>
                            <m:den>
                              <m:sSub>
                                <m:sSubPr>
                                  <m:ctrlPr>
                                    <a:rPr lang="pt-PT"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pt-PT" i="1" kern="100">
                                      <a:effectLst/>
                                      <a:latin typeface="Cambria Math" panose="02040503050406030204" pitchFamily="18" charset="0"/>
                                      <a:ea typeface="Aptos" panose="020B0004020202020204" pitchFamily="34" charset="0"/>
                                      <a:cs typeface="Times New Roman" panose="02020603050405020304" pitchFamily="18" charset="0"/>
                                    </a:rPr>
                                    <m:t>𝑛</m:t>
                                  </m:r>
                                </m:e>
                                <m:sub>
                                  <m:r>
                                    <a:rPr lang="pt-PT" i="1" kern="100">
                                      <a:effectLst/>
                                      <a:latin typeface="Cambria Math" panose="02040503050406030204" pitchFamily="18" charset="0"/>
                                      <a:ea typeface="Aptos" panose="020B0004020202020204" pitchFamily="34" charset="0"/>
                                      <a:cs typeface="Times New Roman" panose="02020603050405020304" pitchFamily="18" charset="0"/>
                                    </a:rPr>
                                    <m:t>𝑖</m:t>
                                  </m:r>
                                </m:sub>
                              </m:sSub>
                            </m:den>
                          </m:f>
                        </m:den>
                      </m:f>
                    </m:oMath>
                  </m:oMathPara>
                </a14:m>
                <a:endParaRPr lang="pt-PT" kern="100" dirty="0">
                  <a:effectLst/>
                  <a:latin typeface="Times New Roman" panose="02020603050405020304" pitchFamily="18" charset="0"/>
                  <a:ea typeface="Aptos" panose="020B0004020202020204" pitchFamily="34" charset="0"/>
                  <a:cs typeface="Times New Roman" panose="02020603050405020304" pitchFamily="18" charset="0"/>
                </a:endParaRPr>
              </a:p>
              <a:p>
                <a:r>
                  <a:rPr lang="pt-PT" dirty="0">
                    <a:latin typeface="Times New Roman" panose="02020603050405020304" pitchFamily="18" charset="0"/>
                    <a:cs typeface="Times New Roman" panose="02020603050405020304" pitchFamily="18" charset="0"/>
                  </a:rPr>
                  <a:t>Posterior (</a:t>
                </a:r>
                <a:r>
                  <a:rPr lang="pt-PT" dirty="0" err="1">
                    <a:latin typeface="Times New Roman" panose="02020603050405020304" pitchFamily="18" charset="0"/>
                    <a:cs typeface="Times New Roman" panose="02020603050405020304" pitchFamily="18" charset="0"/>
                  </a:rPr>
                  <a:t>adjusted</a:t>
                </a:r>
                <a:r>
                  <a:rPr lang="pt-PT" dirty="0">
                    <a:latin typeface="Times New Roman" panose="02020603050405020304" pitchFamily="18" charset="0"/>
                    <a:cs typeface="Times New Roman" panose="02020603050405020304" pitchFamily="18" charset="0"/>
                  </a:rPr>
                  <a:t>) rating</a:t>
                </a:r>
              </a:p>
              <a:p>
                <a:pPr marL="0" indent="0">
                  <a:buNone/>
                </a:pPr>
                <a:endParaRPr lang="pt-PT"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pt-PT"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1 − </m:t>
                          </m:r>
                          <m:sSub>
                            <m:sSubPr>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pt-PT"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pt-PT"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pt-PT"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mc:Choice>
        <mc:Fallback xmlns="">
          <p:sp>
            <p:nvSpPr>
              <p:cNvPr id="9" name="Marcador de Posição de Conteúdo 8">
                <a:extLst>
                  <a:ext uri="{FF2B5EF4-FFF2-40B4-BE49-F238E27FC236}">
                    <a16:creationId xmlns:a16="http://schemas.microsoft.com/office/drawing/2014/main" id="{46B28902-7CD8-FABB-D170-F40BE7B6D0DD}"/>
                  </a:ext>
                </a:extLst>
              </p:cNvPr>
              <p:cNvSpPr>
                <a:spLocks noGrp="1" noRot="1" noChangeAspect="1" noMove="1" noResize="1" noEditPoints="1" noAdjustHandles="1" noChangeArrowheads="1" noChangeShapeType="1" noTextEdit="1"/>
              </p:cNvSpPr>
              <p:nvPr>
                <p:ph idx="1"/>
              </p:nvPr>
            </p:nvSpPr>
            <p:spPr>
              <a:xfrm>
                <a:off x="838199" y="1825625"/>
                <a:ext cx="10515599" cy="4667250"/>
              </a:xfrm>
              <a:blipFill>
                <a:blip r:embed="rId2"/>
                <a:stretch>
                  <a:fillRect l="-986" t="-3525" b="-783"/>
                </a:stretch>
              </a:blipFill>
            </p:spPr>
            <p:txBody>
              <a:bodyPr/>
              <a:lstStyle/>
              <a:p>
                <a:r>
                  <a:rPr lang="pt-PT">
                    <a:noFill/>
                  </a:rPr>
                  <a:t> </a:t>
                </a:r>
              </a:p>
            </p:txBody>
          </p:sp>
        </mc:Fallback>
      </mc:AlternateContent>
    </p:spTree>
    <p:extLst>
      <p:ext uri="{BB962C8B-B14F-4D97-AF65-F5344CB8AC3E}">
        <p14:creationId xmlns:p14="http://schemas.microsoft.com/office/powerpoint/2010/main" val="356843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4C32C-5308-6902-836C-CDA59E6F63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37DC20-B907-3F66-08EF-111F8AD744F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Marcador de Posição de Conteúdo 8">
                <a:extLst>
                  <a:ext uri="{FF2B5EF4-FFF2-40B4-BE49-F238E27FC236}">
                    <a16:creationId xmlns:a16="http://schemas.microsoft.com/office/drawing/2014/main" id="{5F08C444-F29B-EF0B-1E41-C93C446C1457}"/>
                  </a:ext>
                </a:extLst>
              </p:cNvPr>
              <p:cNvSpPr>
                <a:spLocks noGrp="1"/>
              </p:cNvSpPr>
              <p:nvPr>
                <p:ph idx="1"/>
              </p:nvPr>
            </p:nvSpPr>
            <p:spPr>
              <a:xfrm>
                <a:off x="838199" y="1825625"/>
                <a:ext cx="10515599" cy="466725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Empirical Bayes Adjustment for Ratings</a:t>
                </a:r>
              </a:p>
              <a:p>
                <a:pPr marL="0" indent="0">
                  <a:buNone/>
                </a:pPr>
                <a:endParaRPr lang="en-US" sz="2400" b="1" dirty="0">
                  <a:latin typeface="Times New Roman" panose="02020603050405020304" pitchFamily="18" charset="0"/>
                  <a:cs typeface="Times New Roman" panose="02020603050405020304" pitchFamily="18" charset="0"/>
                </a:endParaRPr>
              </a:p>
              <a:p>
                <a:r>
                  <a:rPr lang="pt-PT" sz="2400" dirty="0" err="1">
                    <a:latin typeface="Times New Roman" panose="02020603050405020304" pitchFamily="18" charset="0"/>
                    <a:cs typeface="Times New Roman" panose="02020603050405020304" pitchFamily="18" charset="0"/>
                  </a:rPr>
                  <a:t>Interpretation</a:t>
                </a:r>
                <a:r>
                  <a:rPr lang="pt-PT" sz="2400" dirty="0">
                    <a:latin typeface="Times New Roman" panose="02020603050405020304" pitchFamily="18" charset="0"/>
                    <a:cs typeface="Times New Roman" panose="02020603050405020304" pitchFamily="18" charset="0"/>
                  </a:rPr>
                  <a:t>:</a:t>
                </a:r>
              </a:p>
              <a:p>
                <a:pPr lvl="1"/>
                <a:r>
                  <a:rPr lang="pt-PT" dirty="0" err="1">
                    <a:latin typeface="Times New Roman" panose="02020603050405020304" pitchFamily="18" charset="0"/>
                    <a:cs typeface="Times New Roman" panose="02020603050405020304" pitchFamily="18" charset="0"/>
                  </a:rPr>
                  <a:t>If</a:t>
                </a:r>
                <a:r>
                  <a:rPr lang="pt-PT" dirty="0">
                    <a:latin typeface="Times New Roman" panose="02020603050405020304" pitchFamily="18" charset="0"/>
                    <a:cs typeface="Times New Roman" panose="02020603050405020304" pitchFamily="18" charset="0"/>
                  </a:rPr>
                  <a:t> </a:t>
                </a:r>
                <a:r>
                  <a:rPr lang="pt-PT" dirty="0">
                    <a:effectLst/>
                    <a:latin typeface="Times New Roman" panose="02020603050405020304" pitchFamily="18" charset="0"/>
                    <a:ea typeface="Aptos" panose="020B0004020202020204" pitchFamily="34" charset="0"/>
                    <a:cs typeface="Times New Roman" panose="02020603050405020304" pitchFamily="18" charset="0"/>
                  </a:rPr>
                  <a:t> 𝑛</a:t>
                </a:r>
                <a:r>
                  <a:rPr lang="pt-PT" baseline="-25000" dirty="0">
                    <a:effectLst/>
                    <a:latin typeface="Times New Roman" panose="02020603050405020304" pitchFamily="18" charset="0"/>
                    <a:ea typeface="Aptos" panose="020B0004020202020204" pitchFamily="34" charset="0"/>
                    <a:cs typeface="Times New Roman" panose="02020603050405020304" pitchFamily="18" charset="0"/>
                  </a:rPr>
                  <a:t>𝑖</a:t>
                </a:r>
                <a:r>
                  <a:rPr lang="pt-PT"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a:t>
                </a:r>
                <a:r>
                  <a:rPr lang="pt-PT" dirty="0" err="1">
                    <a:latin typeface="Times New Roman" panose="02020603050405020304" pitchFamily="18" charset="0"/>
                    <a:cs typeface="Times New Roman" panose="02020603050405020304" pitchFamily="18" charset="0"/>
                  </a:rPr>
                  <a:t>number</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of</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reviews</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is</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small</a:t>
                </a:r>
                <a:r>
                  <a:rPr lang="pt-PT" dirty="0">
                    <a:latin typeface="Times New Roman" panose="02020603050405020304" pitchFamily="18" charset="0"/>
                    <a:cs typeface="Times New Roman" panose="02020603050405020304" pitchFamily="18" charset="0"/>
                  </a:rPr>
                  <a:t> ⇒ </a:t>
                </a:r>
                <a:r>
                  <a:rPr lang="pt-PT" dirty="0">
                    <a:effectLst/>
                    <a:latin typeface="Times New Roman" panose="02020603050405020304" pitchFamily="18" charset="0"/>
                    <a:ea typeface="Aptos" panose="020B0004020202020204" pitchFamily="34" charset="0"/>
                    <a:cs typeface="Times New Roman" panose="02020603050405020304" pitchFamily="18" charset="0"/>
                  </a:rPr>
                  <a:t>𝜆</a:t>
                </a:r>
                <a:r>
                  <a:rPr lang="pt-PT" baseline="-25000" dirty="0">
                    <a:effectLst/>
                    <a:latin typeface="Times New Roman" panose="02020603050405020304" pitchFamily="18" charset="0"/>
                    <a:ea typeface="Aptos" panose="020B0004020202020204" pitchFamily="34" charset="0"/>
                    <a:cs typeface="Times New Roman" panose="02020603050405020304" pitchFamily="18" charset="0"/>
                  </a:rPr>
                  <a:t>𝑖​</a:t>
                </a:r>
                <a:r>
                  <a:rPr lang="pt-PT"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t-PT" dirty="0">
                    <a:latin typeface="Times New Roman" panose="02020603050405020304" pitchFamily="18" charset="0"/>
                    <a:cs typeface="Times New Roman" panose="02020603050405020304" pitchFamily="18" charset="0"/>
                  </a:rPr>
                  <a:t>≈ 0 ⇒ </a:t>
                </a:r>
                <a14:m>
                  <m:oMath xmlns:m="http://schemas.openxmlformats.org/officeDocument/2006/math">
                    <m:acc>
                      <m:accPr>
                        <m:chr m:val="̂"/>
                        <m:ctrlPr>
                          <a:rPr lang="pt-PT" i="1" smtClean="0">
                            <a:effectLst/>
                            <a:latin typeface="Cambria Math" panose="02040503050406030204" pitchFamily="18" charset="0"/>
                            <a:ea typeface="Times New Roman" panose="02020603050405020304" pitchFamily="18" charset="0"/>
                          </a:rPr>
                        </m:ctrlPr>
                      </m:accPr>
                      <m:e>
                        <m:sSub>
                          <m:sSubPr>
                            <m:ctrlPr>
                              <a:rPr lang="pt-PT" i="1">
                                <a:effectLst/>
                                <a:latin typeface="Cambria Math" panose="02040503050406030204" pitchFamily="18" charset="0"/>
                                <a:ea typeface="Times New Roman" panose="02020603050405020304" pitchFamily="18" charset="0"/>
                              </a:rPr>
                            </m:ctrlPr>
                          </m:sSubPr>
                          <m:e>
                            <m:r>
                              <a:rPr lang="pt-PT"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pt-PT"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oMath>
                </a14:m>
                <a:r>
                  <a:rPr lang="pt-PT" dirty="0">
                    <a:latin typeface="Times New Roman" panose="02020603050405020304" pitchFamily="18" charset="0"/>
                    <a:cs typeface="Times New Roman" panose="02020603050405020304" pitchFamily="18" charset="0"/>
                  </a:rPr>
                  <a:t> → 𝜇</a:t>
                </a:r>
                <a:r>
                  <a:rPr lang="pt-PT" baseline="-25000" dirty="0">
                    <a:latin typeface="Times New Roman" panose="02020603050405020304" pitchFamily="18" charset="0"/>
                    <a:cs typeface="Times New Roman" panose="02020603050405020304" pitchFamily="18" charset="0"/>
                  </a:rPr>
                  <a:t>0</a:t>
                </a:r>
                <a:r>
                  <a:rPr lang="el-GR" dirty="0">
                    <a:latin typeface="Times New Roman" panose="02020603050405020304" pitchFamily="18" charset="0"/>
                    <a:cs typeface="Times New Roman" panose="02020603050405020304" pitchFamily="18" charset="0"/>
                  </a:rPr>
                  <a:t>.</a:t>
                </a:r>
              </a:p>
              <a:p>
                <a:pPr lvl="1"/>
                <a:r>
                  <a:rPr lang="pt-PT" dirty="0" err="1"/>
                  <a:t>If</a:t>
                </a:r>
                <a:r>
                  <a:rPr lang="pt-PT" dirty="0"/>
                  <a:t> </a:t>
                </a:r>
                <a:r>
                  <a:rPr lang="pt-PT" dirty="0">
                    <a:effectLst/>
                    <a:latin typeface="Times New Roman" panose="02020603050405020304" pitchFamily="18" charset="0"/>
                    <a:ea typeface="Aptos" panose="020B0004020202020204" pitchFamily="34" charset="0"/>
                    <a:cs typeface="Times New Roman" panose="02020603050405020304" pitchFamily="18" charset="0"/>
                  </a:rPr>
                  <a:t>𝑛</a:t>
                </a:r>
                <a:r>
                  <a:rPr lang="pt-PT" baseline="-25000" dirty="0">
                    <a:effectLst/>
                    <a:latin typeface="Times New Roman" panose="02020603050405020304" pitchFamily="18" charset="0"/>
                    <a:ea typeface="Aptos" panose="020B0004020202020204" pitchFamily="34" charset="0"/>
                    <a:cs typeface="Times New Roman" panose="02020603050405020304" pitchFamily="18" charset="0"/>
                  </a:rPr>
                  <a:t>𝑖</a:t>
                </a:r>
                <a:r>
                  <a:rPr lang="pt-PT" dirty="0"/>
                  <a:t>​ </a:t>
                </a:r>
                <a:r>
                  <a:rPr lang="pt-PT" dirty="0" err="1">
                    <a:latin typeface="Times New Roman" panose="02020603050405020304" pitchFamily="18" charset="0"/>
                    <a:cs typeface="Times New Roman" panose="02020603050405020304" pitchFamily="18" charset="0"/>
                  </a:rPr>
                  <a:t>is</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large</a:t>
                </a:r>
                <a:r>
                  <a:rPr lang="pt-PT" dirty="0">
                    <a:latin typeface="Times New Roman" panose="02020603050405020304" pitchFamily="18" charset="0"/>
                    <a:cs typeface="Times New Roman" panose="02020603050405020304" pitchFamily="18" charset="0"/>
                  </a:rPr>
                  <a:t> ⇒ </a:t>
                </a:r>
                <a:r>
                  <a:rPr lang="pt-PT" dirty="0">
                    <a:effectLst/>
                    <a:latin typeface="Times New Roman" panose="02020603050405020304" pitchFamily="18" charset="0"/>
                    <a:ea typeface="Aptos" panose="020B0004020202020204" pitchFamily="34" charset="0"/>
                    <a:cs typeface="Times New Roman" panose="02020603050405020304" pitchFamily="18" charset="0"/>
                  </a:rPr>
                  <a:t>𝜆</a:t>
                </a:r>
                <a:r>
                  <a:rPr lang="pt-PT" baseline="-25000" dirty="0">
                    <a:effectLst/>
                    <a:latin typeface="Times New Roman" panose="02020603050405020304" pitchFamily="18" charset="0"/>
                    <a:ea typeface="Aptos" panose="020B0004020202020204" pitchFamily="34" charset="0"/>
                    <a:cs typeface="Times New Roman" panose="02020603050405020304" pitchFamily="18" charset="0"/>
                  </a:rPr>
                  <a:t>𝑖  </a:t>
                </a:r>
                <a:r>
                  <a:rPr lang="pt-PT" dirty="0">
                    <a:latin typeface="Times New Roman" panose="02020603050405020304" pitchFamily="18" charset="0"/>
                    <a:cs typeface="Times New Roman" panose="02020603050405020304" pitchFamily="18" charset="0"/>
                  </a:rPr>
                  <a:t>≈ 1 ⇒ </a:t>
                </a:r>
                <a14:m>
                  <m:oMath xmlns:m="http://schemas.openxmlformats.org/officeDocument/2006/math">
                    <m:acc>
                      <m:accPr>
                        <m:chr m:val="̂"/>
                        <m:ctrlPr>
                          <a:rPr lang="pt-PT" i="1" smtClean="0">
                            <a:effectLst/>
                            <a:latin typeface="Cambria Math" panose="02040503050406030204" pitchFamily="18" charset="0"/>
                            <a:ea typeface="Times New Roman" panose="02020603050405020304" pitchFamily="18" charset="0"/>
                          </a:rPr>
                        </m:ctrlPr>
                      </m:accPr>
                      <m:e>
                        <m:sSub>
                          <m:sSubPr>
                            <m:ctrlPr>
                              <a:rPr lang="pt-PT" i="1">
                                <a:effectLst/>
                                <a:latin typeface="Cambria Math" panose="02040503050406030204" pitchFamily="18" charset="0"/>
                                <a:ea typeface="Times New Roman" panose="02020603050405020304" pitchFamily="18" charset="0"/>
                              </a:rPr>
                            </m:ctrlPr>
                          </m:sSubPr>
                          <m:e>
                            <m:r>
                              <a:rPr lang="pt-PT"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pt-PT"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acc>
                  </m:oMath>
                </a14:m>
                <a:r>
                  <a:rPr lang="pt-PT"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pt-PT" i="1">
                            <a:latin typeface="Cambria Math" panose="02040503050406030204" pitchFamily="18" charset="0"/>
                          </a:rPr>
                        </m:ctrlPr>
                      </m:accPr>
                      <m:e>
                        <m:sSub>
                          <m:sSubPr>
                            <m:ctrlPr>
                              <a:rPr lang="pt-PT" i="1">
                                <a:latin typeface="Cambria Math" panose="02040503050406030204" pitchFamily="18" charset="0"/>
                              </a:rPr>
                            </m:ctrlPr>
                          </m:sSubPr>
                          <m:e>
                            <m:r>
                              <a:rPr lang="pt-PT" i="1">
                                <a:latin typeface="Cambria Math" panose="02040503050406030204" pitchFamily="18" charset="0"/>
                              </a:rPr>
                              <m:t>𝑟</m:t>
                            </m:r>
                          </m:e>
                          <m:sub>
                            <m:r>
                              <a:rPr lang="pt-PT" i="1">
                                <a:latin typeface="Cambria Math" panose="02040503050406030204" pitchFamily="18" charset="0"/>
                              </a:rPr>
                              <m:t>𝑖</m:t>
                            </m:r>
                          </m:sub>
                        </m:sSub>
                      </m:e>
                    </m:acc>
                  </m:oMath>
                </a14:m>
                <a:endParaRPr lang="pt-PT" dirty="0">
                  <a:latin typeface="Times New Roman" panose="02020603050405020304" pitchFamily="18" charset="0"/>
                  <a:cs typeface="Times New Roman" panose="02020603050405020304" pitchFamily="18" charset="0"/>
                </a:endParaRPr>
              </a:p>
              <a:p>
                <a:pPr marL="0" indent="0">
                  <a:buNone/>
                </a:pP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mc:Choice>
        <mc:Fallback xmlns="">
          <p:sp>
            <p:nvSpPr>
              <p:cNvPr id="9" name="Marcador de Posição de Conteúdo 8">
                <a:extLst>
                  <a:ext uri="{FF2B5EF4-FFF2-40B4-BE49-F238E27FC236}">
                    <a16:creationId xmlns:a16="http://schemas.microsoft.com/office/drawing/2014/main" id="{5F08C444-F29B-EF0B-1E41-C93C446C1457}"/>
                  </a:ext>
                </a:extLst>
              </p:cNvPr>
              <p:cNvSpPr>
                <a:spLocks noGrp="1" noRot="1" noChangeAspect="1" noMove="1" noResize="1" noEditPoints="1" noAdjustHandles="1" noChangeArrowheads="1" noChangeShapeType="1" noTextEdit="1"/>
              </p:cNvSpPr>
              <p:nvPr>
                <p:ph idx="1"/>
              </p:nvPr>
            </p:nvSpPr>
            <p:spPr>
              <a:xfrm>
                <a:off x="838199" y="1825625"/>
                <a:ext cx="10515599" cy="4667250"/>
              </a:xfrm>
              <a:blipFill>
                <a:blip r:embed="rId2"/>
                <a:stretch>
                  <a:fillRect l="-870" t="-1828"/>
                </a:stretch>
              </a:blipFill>
            </p:spPr>
            <p:txBody>
              <a:bodyPr/>
              <a:lstStyle/>
              <a:p>
                <a:r>
                  <a:rPr lang="pt-PT">
                    <a:noFill/>
                  </a:rPr>
                  <a:t> </a:t>
                </a:r>
              </a:p>
            </p:txBody>
          </p:sp>
        </mc:Fallback>
      </mc:AlternateContent>
    </p:spTree>
    <p:extLst>
      <p:ext uri="{BB962C8B-B14F-4D97-AF65-F5344CB8AC3E}">
        <p14:creationId xmlns:p14="http://schemas.microsoft.com/office/powerpoint/2010/main" val="3527903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CB7E4-0FEE-36A9-BC41-7CC923AA73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6A425B-8662-A8F3-C8BB-52E78A471D0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A45C8F0D-1DFF-97B4-E921-7EF73CA269D0}"/>
              </a:ext>
            </a:extLst>
          </p:cNvPr>
          <p:cNvSpPr>
            <a:spLocks noGrp="1"/>
          </p:cNvSpPr>
          <p:nvPr>
            <p:ph idx="1"/>
          </p:nvPr>
        </p:nvSpPr>
        <p:spPr>
          <a:xfrm>
            <a:off x="838199" y="1825625"/>
            <a:ext cx="10515599" cy="466725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Empirical Bayes Adjustment for Ratings</a:t>
            </a: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58EDB456-C7F4-AC06-6D12-F1B8615259E7}"/>
              </a:ext>
            </a:extLst>
          </p:cNvPr>
          <p:cNvSpPr txBox="1"/>
          <p:nvPr/>
        </p:nvSpPr>
        <p:spPr>
          <a:xfrm>
            <a:off x="5282396" y="2934703"/>
            <a:ext cx="5978324" cy="280076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scatter-and-identity-line plot clearly illustrates the “shrinkage” effect of the Bayesian adjustment. Venues with unusually low original ratings tend to have their adjusted scores pulled upward toward the global mean, appearing above the diagonal line. Conversely, venues with very high original ratings see their adjusted scores pulled downward, falling below the identity </a:t>
            </a:r>
            <a:r>
              <a:rPr lang="en-US" sz="1600" dirty="0" err="1">
                <a:latin typeface="Times New Roman" panose="02020603050405020304" pitchFamily="18" charset="0"/>
                <a:cs typeface="Times New Roman" panose="02020603050405020304" pitchFamily="18" charset="0"/>
              </a:rPr>
              <a:t>line.Points</a:t>
            </a:r>
            <a:r>
              <a:rPr lang="en-US" sz="1600" dirty="0">
                <a:latin typeface="Times New Roman" panose="02020603050405020304" pitchFamily="18" charset="0"/>
                <a:cs typeface="Times New Roman" panose="02020603050405020304" pitchFamily="18" charset="0"/>
              </a:rPr>
              <a:t> closer to the diagonal correspond to venues with more stable and well-supported ratings, which are only minimally adjusted. Overall, the Empirical Bayes adjustment works to compress extreme values, stabilizing ratings and offering a more reliable and comparable measure of perceived attractiveness across venues.</a:t>
            </a:r>
            <a:endParaRPr lang="pt-PT" sz="1600" dirty="0">
              <a:latin typeface="Times New Roman" panose="02020603050405020304" pitchFamily="18" charset="0"/>
              <a:cs typeface="Times New Roman" panose="02020603050405020304" pitchFamily="18" charset="0"/>
            </a:endParaRPr>
          </a:p>
        </p:txBody>
      </p:sp>
      <p:pic>
        <p:nvPicPr>
          <p:cNvPr id="5" name="Imagem 4">
            <a:extLst>
              <a:ext uri="{FF2B5EF4-FFF2-40B4-BE49-F238E27FC236}">
                <a16:creationId xmlns:a16="http://schemas.microsoft.com/office/drawing/2014/main" id="{DE158F2D-C89E-2EE1-D395-A220F2F322D3}"/>
              </a:ext>
            </a:extLst>
          </p:cNvPr>
          <p:cNvPicPr>
            <a:picLocks noChangeAspect="1"/>
          </p:cNvPicPr>
          <p:nvPr/>
        </p:nvPicPr>
        <p:blipFill>
          <a:blip r:embed="rId2"/>
          <a:stretch>
            <a:fillRect/>
          </a:stretch>
        </p:blipFill>
        <p:spPr>
          <a:xfrm>
            <a:off x="838199" y="2507164"/>
            <a:ext cx="4424230" cy="3304172"/>
          </a:xfrm>
          <a:prstGeom prst="rect">
            <a:avLst/>
          </a:prstGeom>
        </p:spPr>
      </p:pic>
    </p:spTree>
    <p:extLst>
      <p:ext uri="{BB962C8B-B14F-4D97-AF65-F5344CB8AC3E}">
        <p14:creationId xmlns:p14="http://schemas.microsoft.com/office/powerpoint/2010/main" val="3187416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F7180-56D4-68EF-09D1-4A8B8998000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1A6BEC-C792-47E1-5720-87A9C6B3B042}"/>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88E792C3-C856-7A30-6361-2FDF6E969750}"/>
              </a:ext>
            </a:extLst>
          </p:cNvPr>
          <p:cNvSpPr>
            <a:spLocks noGrp="1"/>
          </p:cNvSpPr>
          <p:nvPr>
            <p:ph idx="1"/>
          </p:nvPr>
        </p:nvSpPr>
        <p:spPr>
          <a:xfrm>
            <a:off x="838199" y="1825625"/>
            <a:ext cx="10515599" cy="466725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Empirical Bayes Adjustment for Ratings</a:t>
            </a:r>
          </a:p>
          <a:p>
            <a:pPr marL="0" indent="0">
              <a:buNone/>
            </a:pPr>
            <a:endParaRPr lang="en-US" sz="24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Interpretation of the Bayesian Update Plot:</a:t>
            </a: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13A7037E-19F4-84D6-268B-EF85FAEFB11E}"/>
              </a:ext>
            </a:extLst>
          </p:cNvPr>
          <p:cNvSpPr txBox="1"/>
          <p:nvPr/>
        </p:nvSpPr>
        <p:spPr>
          <a:xfrm>
            <a:off x="5412177" y="3280747"/>
            <a:ext cx="5978324" cy="255454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Prior Distribution (Beta(2,2))</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Represents initial belief before seeing any data.</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is symmetric around 0.5, reflecting neutral expectations (neither optimistic nor pessimistic).</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Equivalent to imagining 2 positive and 2 negative ratings (weak prior).</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Observed Data</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10 out of 14 reviews are positive → empirical mean ≈ 0.714.</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provides the evidence to update the prior.</a:t>
            </a:r>
          </a:p>
        </p:txBody>
      </p:sp>
      <p:pic>
        <p:nvPicPr>
          <p:cNvPr id="5" name="Imagem 4">
            <a:extLst>
              <a:ext uri="{FF2B5EF4-FFF2-40B4-BE49-F238E27FC236}">
                <a16:creationId xmlns:a16="http://schemas.microsoft.com/office/drawing/2014/main" id="{03C36214-3D18-8660-CACE-B0F7B3DD50F7}"/>
              </a:ext>
            </a:extLst>
          </p:cNvPr>
          <p:cNvPicPr>
            <a:picLocks noChangeAspect="1"/>
          </p:cNvPicPr>
          <p:nvPr/>
        </p:nvPicPr>
        <p:blipFill>
          <a:blip r:embed="rId2"/>
          <a:stretch>
            <a:fillRect/>
          </a:stretch>
        </p:blipFill>
        <p:spPr>
          <a:xfrm>
            <a:off x="612980" y="3429000"/>
            <a:ext cx="4573978" cy="2258040"/>
          </a:xfrm>
          <a:prstGeom prst="rect">
            <a:avLst/>
          </a:prstGeom>
        </p:spPr>
      </p:pic>
    </p:spTree>
    <p:extLst>
      <p:ext uri="{BB962C8B-B14F-4D97-AF65-F5344CB8AC3E}">
        <p14:creationId xmlns:p14="http://schemas.microsoft.com/office/powerpoint/2010/main" val="3239158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13CDD-DD4C-B5D5-EF6D-4D4F0161A1E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9A4406-DCE1-7585-29AB-B5BE04F6678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01E65220-2011-10C5-2B69-9F01FB5190AA}"/>
              </a:ext>
            </a:extLst>
          </p:cNvPr>
          <p:cNvSpPr>
            <a:spLocks noGrp="1"/>
          </p:cNvSpPr>
          <p:nvPr>
            <p:ph idx="1"/>
          </p:nvPr>
        </p:nvSpPr>
        <p:spPr>
          <a:xfrm>
            <a:off x="838199" y="1825625"/>
            <a:ext cx="10515599" cy="4667250"/>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Empirical Bayes Adjustment for Ratings</a:t>
            </a:r>
          </a:p>
          <a:p>
            <a:pPr marL="0" indent="0">
              <a:buNone/>
            </a:pPr>
            <a:endParaRPr lang="en-US" sz="24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Interpretation of the Bayesian Update Plot:</a:t>
            </a: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7B07D6E6-8877-9F39-38DA-DEE8F252F178}"/>
              </a:ext>
            </a:extLst>
          </p:cNvPr>
          <p:cNvSpPr txBox="1"/>
          <p:nvPr/>
        </p:nvSpPr>
        <p:spPr>
          <a:xfrm>
            <a:off x="5281216" y="2337619"/>
            <a:ext cx="5978324" cy="4031873"/>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Posterior Distribution (Beta(12,6))</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Combines the prior with the observed data.</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curve shifts right toward the observed mean, but does not fully reach it.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Reflects increased confidence in higher true rating probability, while still incorporating uncertainty.</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Vertical Line (Observed Mean)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Marks the empirical proportion of positive reviews.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posterior centers close to this line, but is smoothed due to the prior.</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Key Insight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Bayesian updating balances prior knowledge and new data.</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It avoids overconfidence in small samples and stabilizes comparisons across locations with different numbers of reviews.</a:t>
            </a:r>
            <a:endParaRPr lang="pt-PT" sz="1600" dirty="0">
              <a:latin typeface="Times New Roman" panose="02020603050405020304" pitchFamily="18" charset="0"/>
              <a:cs typeface="Times New Roman" panose="02020603050405020304" pitchFamily="18" charset="0"/>
            </a:endParaRPr>
          </a:p>
        </p:txBody>
      </p:sp>
      <p:pic>
        <p:nvPicPr>
          <p:cNvPr id="5" name="Imagem 4">
            <a:extLst>
              <a:ext uri="{FF2B5EF4-FFF2-40B4-BE49-F238E27FC236}">
                <a16:creationId xmlns:a16="http://schemas.microsoft.com/office/drawing/2014/main" id="{1B2E77DC-272B-63A4-3500-4B5BA65892AC}"/>
              </a:ext>
            </a:extLst>
          </p:cNvPr>
          <p:cNvPicPr>
            <a:picLocks noChangeAspect="1"/>
          </p:cNvPicPr>
          <p:nvPr/>
        </p:nvPicPr>
        <p:blipFill>
          <a:blip r:embed="rId2"/>
          <a:stretch>
            <a:fillRect/>
          </a:stretch>
        </p:blipFill>
        <p:spPr>
          <a:xfrm>
            <a:off x="612980" y="3429000"/>
            <a:ext cx="4573978" cy="2258040"/>
          </a:xfrm>
          <a:prstGeom prst="rect">
            <a:avLst/>
          </a:prstGeom>
        </p:spPr>
      </p:pic>
    </p:spTree>
    <p:extLst>
      <p:ext uri="{BB962C8B-B14F-4D97-AF65-F5344CB8AC3E}">
        <p14:creationId xmlns:p14="http://schemas.microsoft.com/office/powerpoint/2010/main" val="2948265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19829-B6E8-F52C-05F7-DF5052363C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7BC55C2-59D8-E3CF-57F2-7D50D0E4B4E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3AD57D5F-6F59-DBA6-F327-8A76DCD119A6}"/>
              </a:ext>
            </a:extLst>
          </p:cNvPr>
          <p:cNvSpPr>
            <a:spLocks noGrp="1"/>
          </p:cNvSpPr>
          <p:nvPr>
            <p:ph idx="1"/>
          </p:nvPr>
        </p:nvSpPr>
        <p:spPr>
          <a:xfrm>
            <a:off x="838199" y="1825625"/>
            <a:ext cx="10515599" cy="4667250"/>
          </a:xfrm>
        </p:spPr>
        <p:txBody>
          <a:bodyPr>
            <a:normAutofit/>
          </a:bodyPr>
          <a:lstStyle/>
          <a:p>
            <a:pPr marL="0" marR="0" lvl="0" indent="0" fontAlgn="base">
              <a:lnSpc>
                <a:spcPct val="90000"/>
              </a:lnSpc>
              <a:spcBef>
                <a:spcPct val="0"/>
              </a:spcBef>
              <a:spcAft>
                <a:spcPts val="600"/>
              </a:spcAft>
              <a:buClrTx/>
              <a:buSzTx/>
              <a:buNone/>
              <a:tabLst/>
            </a:pPr>
            <a:r>
              <a:rPr kumimoji="0" lang="en-US" altLang="pt-PT" sz="2400" b="1" i="0" u="none" strike="noStrike" cap="none" normalizeH="0" baseline="0" dirty="0">
                <a:ln>
                  <a:noFill/>
                </a:ln>
                <a:effectLst/>
                <a:latin typeface="Times New Roman" panose="02020603050405020304" pitchFamily="18" charset="0"/>
                <a:cs typeface="Times New Roman" panose="02020603050405020304" pitchFamily="18" charset="0"/>
              </a:rPr>
              <a:t>Average sub-indices:</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pt-PT"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 </a:t>
            </a:r>
            <a:r>
              <a:rPr kumimoji="0" lang="en-US" altLang="pt-PT" b="1" i="0" u="none" strike="noStrike" cap="none" normalizeH="0" baseline="0" dirty="0" err="1">
                <a:ln>
                  <a:noFill/>
                </a:ln>
                <a:effectLst/>
                <a:latin typeface="Times New Roman" panose="02020603050405020304" pitchFamily="18" charset="0"/>
                <a:cs typeface="Times New Roman" panose="02020603050405020304" pitchFamily="18" charset="0"/>
              </a:rPr>
              <a:t>Rating_Bayes_Norm</a:t>
            </a:r>
            <a:r>
              <a:rPr kumimoji="0" lang="en-US" altLang="pt-PT"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i="0" u="none" strike="noStrike" cap="none" normalizeH="0" baseline="0" dirty="0">
                <a:ln>
                  <a:noFill/>
                </a:ln>
                <a:effectLst/>
                <a:latin typeface="Times New Roman" panose="02020603050405020304" pitchFamily="18" charset="0"/>
                <a:cs typeface="Times New Roman" panose="02020603050405020304" pitchFamily="18" charset="0"/>
              </a:rPr>
              <a:t>≈ 0.81</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pt-PT"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(2) </a:t>
            </a:r>
            <a:r>
              <a:rPr kumimoji="0" lang="en-US" altLang="pt-PT" b="1" i="0" u="none" strike="noStrike" cap="none" normalizeH="0" baseline="0" dirty="0" err="1">
                <a:ln>
                  <a:noFill/>
                </a:ln>
                <a:effectLst/>
                <a:latin typeface="Times New Roman" panose="02020603050405020304" pitchFamily="18" charset="0"/>
                <a:cs typeface="Times New Roman" panose="02020603050405020304" pitchFamily="18" charset="0"/>
              </a:rPr>
              <a:t>Popularity_Norm</a:t>
            </a:r>
            <a:r>
              <a:rPr kumimoji="0" lang="en-US" altLang="pt-PT"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i="0" u="none" strike="noStrike" cap="none" normalizeH="0" baseline="0" dirty="0">
                <a:ln>
                  <a:noFill/>
                </a:ln>
                <a:effectLst/>
                <a:latin typeface="Times New Roman" panose="02020603050405020304" pitchFamily="18" charset="0"/>
                <a:cs typeface="Times New Roman" panose="02020603050405020304" pitchFamily="18" charset="0"/>
              </a:rPr>
              <a:t>≈ 0.0022</a:t>
            </a:r>
          </a:p>
          <a:p>
            <a:pPr marL="457200" marR="0" lvl="1" indent="-228600" fontAlgn="base">
              <a:lnSpc>
                <a:spcPct val="90000"/>
              </a:lnSpc>
              <a:spcBef>
                <a:spcPct val="0"/>
              </a:spcBef>
              <a:spcAft>
                <a:spcPts val="600"/>
              </a:spcAft>
              <a:buClrTx/>
              <a:buSzTx/>
              <a:buFont typeface="Arial" panose="020B0604020202020204" pitchFamily="34" charset="0"/>
              <a:buChar char="•"/>
              <a:tabLst/>
            </a:pPr>
            <a:r>
              <a:rPr kumimoji="0" lang="en-US" altLang="pt-PT"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(3) </a:t>
            </a:r>
            <a:r>
              <a:rPr kumimoji="0" lang="en-US" altLang="pt-PT" b="1" i="0" u="none" strike="noStrike" cap="none" normalizeH="0" baseline="0" dirty="0" err="1">
                <a:ln>
                  <a:noFill/>
                </a:ln>
                <a:effectLst/>
                <a:latin typeface="Times New Roman" panose="02020603050405020304" pitchFamily="18" charset="0"/>
                <a:cs typeface="Times New Roman" panose="02020603050405020304" pitchFamily="18" charset="0"/>
              </a:rPr>
              <a:t>Sentiment_Norm</a:t>
            </a:r>
            <a:r>
              <a:rPr kumimoji="0" lang="en-US" altLang="pt-PT"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i="0" u="none" strike="noStrike" cap="none" normalizeH="0" baseline="0" dirty="0">
                <a:ln>
                  <a:noFill/>
                </a:ln>
                <a:effectLst/>
                <a:latin typeface="Times New Roman" panose="02020603050405020304" pitchFamily="18" charset="0"/>
                <a:cs typeface="Times New Roman" panose="02020603050405020304" pitchFamily="18" charset="0"/>
              </a:rPr>
              <a:t>≈ 0.6548</a:t>
            </a:r>
          </a:p>
          <a:p>
            <a:pPr marL="457200" marR="0" lvl="1" indent="-228600" fontAlgn="base">
              <a:lnSpc>
                <a:spcPct val="90000"/>
              </a:lnSpc>
              <a:spcBef>
                <a:spcPct val="0"/>
              </a:spcBef>
              <a:spcAft>
                <a:spcPts val="600"/>
              </a:spcAft>
              <a:buClrTx/>
              <a:buSzTx/>
              <a:buFont typeface="Arial" panose="020B0604020202020204" pitchFamily="34" charset="0"/>
              <a:buChar char="•"/>
              <a:tabLst/>
            </a:pPr>
            <a:endParaRPr kumimoji="0" lang="en-US" altLang="pt-PT"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fontAlgn="base">
              <a:lnSpc>
                <a:spcPct val="90000"/>
              </a:lnSpc>
              <a:spcBef>
                <a:spcPct val="0"/>
              </a:spcBef>
              <a:spcAft>
                <a:spcPts val="600"/>
              </a:spcAft>
              <a:buClrTx/>
              <a:buSzTx/>
              <a:buNone/>
              <a:tabLst/>
            </a:pPr>
            <a:r>
              <a:rPr kumimoji="0" lang="en-US" altLang="pt-PT" sz="2400" b="1" i="0" u="none" strike="noStrike" cap="none" normalizeH="0" baseline="0" dirty="0">
                <a:ln>
                  <a:noFill/>
                </a:ln>
                <a:effectLst/>
                <a:latin typeface="Times New Roman" panose="02020603050405020304" pitchFamily="18" charset="0"/>
                <a:cs typeface="Times New Roman" panose="02020603050405020304" pitchFamily="18" charset="0"/>
              </a:rPr>
              <a:t>Global Index </a:t>
            </a:r>
            <a:r>
              <a:rPr lang="en-US" altLang="pt-PT" sz="2400" b="1" dirty="0">
                <a:latin typeface="Times New Roman" panose="02020603050405020304" pitchFamily="18" charset="0"/>
                <a:cs typeface="Times New Roman" panose="02020603050405020304" pitchFamily="18" charset="0"/>
              </a:rPr>
              <a:t>R</a:t>
            </a:r>
            <a:r>
              <a:rPr kumimoji="0" lang="en-US" altLang="pt-PT" sz="2400" b="1" i="0" u="none" strike="noStrike" cap="none" normalizeH="0" baseline="0" dirty="0">
                <a:ln>
                  <a:noFill/>
                </a:ln>
                <a:effectLst/>
                <a:latin typeface="Times New Roman" panose="02020603050405020304" pitchFamily="18" charset="0"/>
                <a:cs typeface="Times New Roman" panose="02020603050405020304" pitchFamily="18" charset="0"/>
              </a:rPr>
              <a:t>ange: </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[0.095, 0.87</a:t>
            </a:r>
            <a:r>
              <a:rPr lang="en-US" altLang="pt-PT" sz="2400" dirty="0">
                <a:latin typeface="Times New Roman" panose="02020603050405020304" pitchFamily="18" charset="0"/>
                <a:cs typeface="Times New Roman" panose="02020603050405020304" pitchFamily="18" charset="0"/>
              </a:rPr>
              <a:t>3</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a:t>
            </a: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6587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3B53D-BE5C-90D5-038C-6370FE04689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485678-D905-2E27-80C2-0EBDFE3296A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43E9D9FE-CE8E-F91F-0800-393558821C62}"/>
              </a:ext>
            </a:extLst>
          </p:cNvPr>
          <p:cNvSpPr>
            <a:spLocks noGrp="1"/>
          </p:cNvSpPr>
          <p:nvPr>
            <p:ph idx="1"/>
          </p:nvPr>
        </p:nvSpPr>
        <p:spPr>
          <a:xfrm>
            <a:off x="838199" y="1825625"/>
            <a:ext cx="10515599" cy="4667250"/>
          </a:xfrm>
        </p:spPr>
        <p:txBody>
          <a:bodyPr>
            <a:normAutofit/>
          </a:bodyPr>
          <a:lstStyle/>
          <a:p>
            <a:pPr marL="0" marR="0" lvl="0" indent="0" fontAlgn="base">
              <a:lnSpc>
                <a:spcPct val="90000"/>
              </a:lnSpc>
              <a:spcBef>
                <a:spcPct val="0"/>
              </a:spcBef>
              <a:spcAft>
                <a:spcPts val="600"/>
              </a:spcAft>
              <a:buClrTx/>
              <a:buSzTx/>
              <a:buNone/>
              <a:tabLst/>
            </a:pPr>
            <a:r>
              <a:rPr kumimoji="0" lang="en-US" altLang="pt-PT" sz="2400" b="1" i="0" u="none" strike="noStrike" cap="none" normalizeH="0" baseline="0" dirty="0">
                <a:ln>
                  <a:noFill/>
                </a:ln>
                <a:effectLst/>
                <a:latin typeface="Times New Roman" panose="02020603050405020304" pitchFamily="18" charset="0"/>
                <a:cs typeface="Times New Roman" panose="02020603050405020304" pitchFamily="18" charset="0"/>
              </a:rPr>
              <a:t>Top 5 locations by IGATP:</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pt-PT" sz="2400" dirty="0">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801FC934-84E6-B69A-69D5-7617D5AA3C74}"/>
              </a:ext>
            </a:extLst>
          </p:cNvPr>
          <p:cNvGraphicFramePr>
            <a:graphicFrameLocks noGrp="1"/>
          </p:cNvGraphicFramePr>
          <p:nvPr>
            <p:extLst>
              <p:ext uri="{D42A27DB-BD31-4B8C-83A1-F6EECF244321}">
                <p14:modId xmlns:p14="http://schemas.microsoft.com/office/powerpoint/2010/main" val="2182655746"/>
              </p:ext>
            </p:extLst>
          </p:nvPr>
        </p:nvGraphicFramePr>
        <p:xfrm>
          <a:off x="1318615" y="2475415"/>
          <a:ext cx="6822495" cy="4049242"/>
        </p:xfrm>
        <a:graphic>
          <a:graphicData uri="http://schemas.openxmlformats.org/drawingml/2006/table">
            <a:tbl>
              <a:tblPr firstRow="1" bandRow="1">
                <a:tableStyleId>{ED083AE6-46FA-4A59-8FB0-9F97EB10719F}</a:tableStyleId>
              </a:tblPr>
              <a:tblGrid>
                <a:gridCol w="1387793">
                  <a:extLst>
                    <a:ext uri="{9D8B030D-6E8A-4147-A177-3AD203B41FA5}">
                      <a16:colId xmlns:a16="http://schemas.microsoft.com/office/drawing/2014/main" val="3842101327"/>
                    </a:ext>
                  </a:extLst>
                </a:gridCol>
                <a:gridCol w="3815814">
                  <a:extLst>
                    <a:ext uri="{9D8B030D-6E8A-4147-A177-3AD203B41FA5}">
                      <a16:colId xmlns:a16="http://schemas.microsoft.com/office/drawing/2014/main" val="2779329374"/>
                    </a:ext>
                  </a:extLst>
                </a:gridCol>
                <a:gridCol w="1618888">
                  <a:extLst>
                    <a:ext uri="{9D8B030D-6E8A-4147-A177-3AD203B41FA5}">
                      <a16:colId xmlns:a16="http://schemas.microsoft.com/office/drawing/2014/main" val="3619353091"/>
                    </a:ext>
                  </a:extLst>
                </a:gridCol>
              </a:tblGrid>
              <a:tr h="513684">
                <a:tc>
                  <a:txBody>
                    <a:bodyPr/>
                    <a:lstStyle/>
                    <a:p>
                      <a:r>
                        <a:rPr lang="pt-PT" sz="2400" b="1" cap="none" spc="0" dirty="0" err="1">
                          <a:solidFill>
                            <a:schemeClr val="tx1"/>
                          </a:solidFill>
                          <a:latin typeface="Times New Roman" panose="02020603050405020304" pitchFamily="18" charset="0"/>
                          <a:cs typeface="Times New Roman" panose="02020603050405020304" pitchFamily="18" charset="0"/>
                        </a:rPr>
                        <a:t>Rank</a:t>
                      </a:r>
                      <a:endParaRPr lang="pt-PT" sz="2400" b="1" cap="none" spc="0" dirty="0">
                        <a:solidFill>
                          <a:schemeClr val="tx1"/>
                        </a:solidFill>
                        <a:latin typeface="Times New Roman" panose="02020603050405020304" pitchFamily="18" charset="0"/>
                        <a:cs typeface="Times New Roman" panose="02020603050405020304" pitchFamily="18" charset="0"/>
                      </a:endParaRPr>
                    </a:p>
                  </a:txBody>
                  <a:tcPr marL="124278" marR="124278" marT="86995" marB="86995" anchor="ctr"/>
                </a:tc>
                <a:tc>
                  <a:txBody>
                    <a:bodyPr/>
                    <a:lstStyle/>
                    <a:p>
                      <a:r>
                        <a:rPr lang="pt-PT" sz="2400" b="1" cap="none" spc="0">
                          <a:solidFill>
                            <a:schemeClr val="tx1"/>
                          </a:solidFill>
                          <a:latin typeface="Times New Roman" panose="02020603050405020304" pitchFamily="18" charset="0"/>
                          <a:cs typeface="Times New Roman" panose="02020603050405020304" pitchFamily="18" charset="0"/>
                        </a:rPr>
                        <a:t>Location</a:t>
                      </a:r>
                    </a:p>
                  </a:txBody>
                  <a:tcPr marL="124278" marR="124278" marT="86995" marB="86995" anchor="ctr"/>
                </a:tc>
                <a:tc>
                  <a:txBody>
                    <a:bodyPr/>
                    <a:lstStyle/>
                    <a:p>
                      <a:r>
                        <a:rPr lang="pt-PT" sz="2400" b="1" cap="none" spc="0" dirty="0">
                          <a:solidFill>
                            <a:schemeClr val="tx1"/>
                          </a:solidFill>
                          <a:latin typeface="Times New Roman" panose="02020603050405020304" pitchFamily="18" charset="0"/>
                          <a:cs typeface="Times New Roman" panose="02020603050405020304" pitchFamily="18" charset="0"/>
                        </a:rPr>
                        <a:t>IGATP</a:t>
                      </a:r>
                    </a:p>
                  </a:txBody>
                  <a:tcPr marL="124278" marR="124278" marT="86995" marB="86995" anchor="ctr"/>
                </a:tc>
                <a:extLst>
                  <a:ext uri="{0D108BD9-81ED-4DB2-BD59-A6C34878D82A}">
                    <a16:rowId xmlns:a16="http://schemas.microsoft.com/office/drawing/2014/main" val="581461993"/>
                  </a:ext>
                </a:extLst>
              </a:tr>
              <a:tr h="513684">
                <a:tc>
                  <a:txBody>
                    <a:bodyPr/>
                    <a:lstStyle/>
                    <a:p>
                      <a:r>
                        <a:rPr lang="pt-PT" sz="2400" cap="none" spc="0">
                          <a:solidFill>
                            <a:schemeClr val="tx1"/>
                          </a:solidFill>
                          <a:latin typeface="Times New Roman" panose="02020603050405020304" pitchFamily="18" charset="0"/>
                          <a:cs typeface="Times New Roman" panose="02020603050405020304" pitchFamily="18" charset="0"/>
                        </a:rPr>
                        <a:t>1</a:t>
                      </a:r>
                    </a:p>
                  </a:txBody>
                  <a:tcPr marL="124278" marR="124278" marT="86995" marB="86995" anchor="ctr"/>
                </a:tc>
                <a:tc>
                  <a:txBody>
                    <a:bodyPr/>
                    <a:lstStyle/>
                    <a:p>
                      <a:r>
                        <a:rPr lang="pt-PT" sz="2400" cap="none" spc="0">
                          <a:solidFill>
                            <a:schemeClr val="tx1"/>
                          </a:solidFill>
                          <a:latin typeface="Times New Roman" panose="02020603050405020304" pitchFamily="18" charset="0"/>
                          <a:cs typeface="Times New Roman" panose="02020603050405020304" pitchFamily="18" charset="0"/>
                        </a:rPr>
                        <a:t>Luís I Bridge</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0.873</a:t>
                      </a:r>
                    </a:p>
                  </a:txBody>
                  <a:tcPr marL="124278" marR="124278" marT="86995" marB="86995" anchor="ctr"/>
                </a:tc>
                <a:extLst>
                  <a:ext uri="{0D108BD9-81ED-4DB2-BD59-A6C34878D82A}">
                    <a16:rowId xmlns:a16="http://schemas.microsoft.com/office/drawing/2014/main" val="2436148913"/>
                  </a:ext>
                </a:extLst>
              </a:tr>
              <a:tr h="472258">
                <a:tc>
                  <a:txBody>
                    <a:bodyPr/>
                    <a:lstStyle/>
                    <a:p>
                      <a:r>
                        <a:rPr lang="pt-PT" sz="2400" cap="none" spc="0">
                          <a:solidFill>
                            <a:schemeClr val="tx1"/>
                          </a:solidFill>
                          <a:latin typeface="Times New Roman" panose="02020603050405020304" pitchFamily="18" charset="0"/>
                          <a:cs typeface="Times New Roman" panose="02020603050405020304" pitchFamily="18" charset="0"/>
                        </a:rPr>
                        <a:t>2</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Jardim do Morro</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0.644</a:t>
                      </a:r>
                    </a:p>
                  </a:txBody>
                  <a:tcPr marL="124278" marR="124278" marT="86995" marB="86995" anchor="ctr"/>
                </a:tc>
                <a:extLst>
                  <a:ext uri="{0D108BD9-81ED-4DB2-BD59-A6C34878D82A}">
                    <a16:rowId xmlns:a16="http://schemas.microsoft.com/office/drawing/2014/main" val="2109314896"/>
                  </a:ext>
                </a:extLst>
              </a:tr>
              <a:tr h="513684">
                <a:tc>
                  <a:txBody>
                    <a:bodyPr/>
                    <a:lstStyle/>
                    <a:p>
                      <a:r>
                        <a:rPr lang="pt-PT" sz="2400" cap="none" spc="0">
                          <a:solidFill>
                            <a:schemeClr val="tx1"/>
                          </a:solidFill>
                          <a:latin typeface="Times New Roman" panose="02020603050405020304" pitchFamily="18" charset="0"/>
                          <a:cs typeface="Times New Roman" panose="02020603050405020304" pitchFamily="18" charset="0"/>
                        </a:rPr>
                        <a:t>3</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Abadessa Restaurante e Petiscos</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0.635</a:t>
                      </a:r>
                    </a:p>
                  </a:txBody>
                  <a:tcPr marL="124278" marR="124278" marT="86995" marB="86995" anchor="ctr"/>
                </a:tc>
                <a:extLst>
                  <a:ext uri="{0D108BD9-81ED-4DB2-BD59-A6C34878D82A}">
                    <a16:rowId xmlns:a16="http://schemas.microsoft.com/office/drawing/2014/main" val="1756928954"/>
                  </a:ext>
                </a:extLst>
              </a:tr>
              <a:tr h="720815">
                <a:tc>
                  <a:txBody>
                    <a:bodyPr/>
                    <a:lstStyle/>
                    <a:p>
                      <a:r>
                        <a:rPr lang="pt-PT" sz="2400" cap="none" spc="0">
                          <a:solidFill>
                            <a:schemeClr val="tx1"/>
                          </a:solidFill>
                          <a:latin typeface="Times New Roman" panose="02020603050405020304" pitchFamily="18" charset="0"/>
                          <a:cs typeface="Times New Roman" panose="02020603050405020304" pitchFamily="18" charset="0"/>
                        </a:rPr>
                        <a:t>4</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Parque Nascente Shopping</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0.622</a:t>
                      </a:r>
                    </a:p>
                  </a:txBody>
                  <a:tcPr marL="124278" marR="124278" marT="86995" marB="86995" anchor="ctr"/>
                </a:tc>
                <a:extLst>
                  <a:ext uri="{0D108BD9-81ED-4DB2-BD59-A6C34878D82A}">
                    <a16:rowId xmlns:a16="http://schemas.microsoft.com/office/drawing/2014/main" val="1873946200"/>
                  </a:ext>
                </a:extLst>
              </a:tr>
              <a:tr h="803667">
                <a:tc>
                  <a:txBody>
                    <a:bodyPr/>
                    <a:lstStyle/>
                    <a:p>
                      <a:r>
                        <a:rPr lang="pt-PT" sz="2400" cap="none" spc="0">
                          <a:solidFill>
                            <a:schemeClr val="tx1"/>
                          </a:solidFill>
                          <a:latin typeface="Times New Roman" panose="02020603050405020304" pitchFamily="18" charset="0"/>
                          <a:cs typeface="Times New Roman" panose="02020603050405020304" pitchFamily="18" charset="0"/>
                        </a:rPr>
                        <a:t>5</a:t>
                      </a: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La </a:t>
                      </a:r>
                      <a:r>
                        <a:rPr lang="pt-PT" sz="2400" cap="none" spc="0" dirty="0" err="1">
                          <a:solidFill>
                            <a:schemeClr val="tx1"/>
                          </a:solidFill>
                          <a:latin typeface="Times New Roman" panose="02020603050405020304" pitchFamily="18" charset="0"/>
                          <a:cs typeface="Times New Roman" panose="02020603050405020304" pitchFamily="18" charset="0"/>
                        </a:rPr>
                        <a:t>Bocca</a:t>
                      </a:r>
                      <a:r>
                        <a:rPr lang="pt-PT" sz="2400" cap="none" spc="0" dirty="0">
                          <a:solidFill>
                            <a:schemeClr val="tx1"/>
                          </a:solidFill>
                          <a:latin typeface="Times New Roman" panose="02020603050405020304" pitchFamily="18" charset="0"/>
                          <a:cs typeface="Times New Roman" panose="02020603050405020304" pitchFamily="18" charset="0"/>
                        </a:rPr>
                        <a:t> </a:t>
                      </a:r>
                      <a:r>
                        <a:rPr lang="pt-PT" sz="2400" cap="none" spc="0" dirty="0" err="1">
                          <a:solidFill>
                            <a:schemeClr val="tx1"/>
                          </a:solidFill>
                          <a:latin typeface="Times New Roman" panose="02020603050405020304" pitchFamily="18" charset="0"/>
                          <a:cs typeface="Times New Roman" panose="02020603050405020304" pitchFamily="18" charset="0"/>
                        </a:rPr>
                        <a:t>Dolce</a:t>
                      </a:r>
                      <a:endParaRPr lang="pt-PT" sz="2400" cap="none" spc="0" dirty="0">
                        <a:solidFill>
                          <a:schemeClr val="tx1"/>
                        </a:solidFill>
                        <a:latin typeface="Times New Roman" panose="02020603050405020304" pitchFamily="18" charset="0"/>
                        <a:cs typeface="Times New Roman" panose="02020603050405020304" pitchFamily="18" charset="0"/>
                      </a:endParaRPr>
                    </a:p>
                  </a:txBody>
                  <a:tcPr marL="124278" marR="124278" marT="86995" marB="86995" anchor="ctr"/>
                </a:tc>
                <a:tc>
                  <a:txBody>
                    <a:bodyPr/>
                    <a:lstStyle/>
                    <a:p>
                      <a:r>
                        <a:rPr lang="pt-PT" sz="2400" cap="none" spc="0" dirty="0">
                          <a:solidFill>
                            <a:schemeClr val="tx1"/>
                          </a:solidFill>
                          <a:latin typeface="Times New Roman" panose="02020603050405020304" pitchFamily="18" charset="0"/>
                          <a:cs typeface="Times New Roman" panose="02020603050405020304" pitchFamily="18" charset="0"/>
                        </a:rPr>
                        <a:t>0.613</a:t>
                      </a:r>
                    </a:p>
                  </a:txBody>
                  <a:tcPr marL="124278" marR="124278" marT="86995" marB="86995" anchor="ctr"/>
                </a:tc>
                <a:extLst>
                  <a:ext uri="{0D108BD9-81ED-4DB2-BD59-A6C34878D82A}">
                    <a16:rowId xmlns:a16="http://schemas.microsoft.com/office/drawing/2014/main" val="425231405"/>
                  </a:ext>
                </a:extLst>
              </a:tr>
            </a:tbl>
          </a:graphicData>
        </a:graphic>
      </p:graphicFrame>
    </p:spTree>
    <p:extLst>
      <p:ext uri="{BB962C8B-B14F-4D97-AF65-F5344CB8AC3E}">
        <p14:creationId xmlns:p14="http://schemas.microsoft.com/office/powerpoint/2010/main" val="1745780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E2F82-8D99-873F-4C28-891C53874F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B275424-7B33-F143-E35C-8BD5296F2A8C}"/>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Global Index of Perceived Tourist Attractiveness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B1BB9ED6-E4A2-8E99-C62C-1A33A8390A5E}"/>
              </a:ext>
            </a:extLst>
          </p:cNvPr>
          <p:cNvSpPr>
            <a:spLocks noGrp="1"/>
          </p:cNvSpPr>
          <p:nvPr>
            <p:ph idx="1"/>
          </p:nvPr>
        </p:nvSpPr>
        <p:spPr>
          <a:xfrm>
            <a:off x="838199" y="1825625"/>
            <a:ext cx="10515599" cy="4667250"/>
          </a:xfrm>
        </p:spPr>
        <p:txBody>
          <a:bodyPr>
            <a:normAutofit/>
          </a:bodyPr>
          <a:lstStyle/>
          <a:p>
            <a:pPr marL="0" marR="0" lvl="0" indent="0" fontAlgn="base">
              <a:lnSpc>
                <a:spcPct val="90000"/>
              </a:lnSpc>
              <a:spcBef>
                <a:spcPct val="0"/>
              </a:spcBef>
              <a:spcAft>
                <a:spcPts val="600"/>
              </a:spcAft>
              <a:buClrTx/>
              <a:buSzTx/>
              <a:buNone/>
              <a:tabLst/>
            </a:pPr>
            <a:r>
              <a:rPr lang="en-US" altLang="pt-PT" sz="2400" b="1" dirty="0">
                <a:latin typeface="Times New Roman" panose="02020603050405020304" pitchFamily="18" charset="0"/>
                <a:cs typeface="Times New Roman" panose="02020603050405020304" pitchFamily="18" charset="0"/>
              </a:rPr>
              <a:t>D</a:t>
            </a:r>
            <a:r>
              <a:rPr kumimoji="0" lang="en-US" altLang="pt-PT" sz="2400" b="1" i="0" u="none" strike="noStrike" cap="none" normalizeH="0" baseline="0" dirty="0">
                <a:ln>
                  <a:noFill/>
                </a:ln>
                <a:effectLst/>
                <a:latin typeface="Times New Roman" panose="02020603050405020304" pitchFamily="18" charset="0"/>
                <a:cs typeface="Times New Roman" panose="02020603050405020304" pitchFamily="18" charset="0"/>
              </a:rPr>
              <a:t>ata was exported to composite_index.csv</a:t>
            </a:r>
          </a:p>
          <a:p>
            <a:pPr marL="0" marR="0" lvl="0" indent="0" fontAlgn="base">
              <a:lnSpc>
                <a:spcPct val="90000"/>
              </a:lnSpc>
              <a:spcBef>
                <a:spcPct val="0"/>
              </a:spcBef>
              <a:spcAft>
                <a:spcPts val="600"/>
              </a:spcAft>
              <a:buClrTx/>
              <a:buSzTx/>
              <a:buNone/>
              <a:tabLst/>
            </a:pPr>
            <a:endParaRPr lang="en-US" altLang="pt-PT" sz="2400" dirty="0">
              <a:latin typeface="Times New Roman" panose="02020603050405020304" pitchFamily="18" charset="0"/>
              <a:cs typeface="Times New Roman" panose="02020603050405020304" pitchFamily="18" charset="0"/>
            </a:endParaRPr>
          </a:p>
          <a:p>
            <a:pPr marL="0" marR="0" lvl="0" indent="0" fontAlgn="base">
              <a:lnSpc>
                <a:spcPct val="90000"/>
              </a:lnSpc>
              <a:spcBef>
                <a:spcPct val="0"/>
              </a:spcBef>
              <a:spcAft>
                <a:spcPts val="600"/>
              </a:spcAft>
              <a:buClrTx/>
              <a:buSzTx/>
              <a:buNone/>
              <a:tabLst/>
            </a:pP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Columns: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Cidade</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Categoria</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'Nome', 'Rating',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Endereço</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Tipos</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'Latitude', 'Longitude',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Total_Reviews</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id_unico</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Grupo_Tematico</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Locais_Semelhantes_Perto</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Latitude_Nova</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Longitude_Nova</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Endereço_Limpo</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'shrinkage',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Rating_Bayes</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Nome_Local</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Avg_Polarity</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Rating_Bayes_norm</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Popularity_norm</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pt-PT" sz="2400" i="0" u="none" strike="noStrike" cap="none" normalizeH="0" baseline="0" dirty="0" err="1">
                <a:ln>
                  <a:noFill/>
                </a:ln>
                <a:effectLst/>
                <a:latin typeface="Times New Roman" panose="02020603050405020304" pitchFamily="18" charset="0"/>
                <a:cs typeface="Times New Roman" panose="02020603050405020304" pitchFamily="18" charset="0"/>
              </a:rPr>
              <a:t>Sentiment_norm</a:t>
            </a:r>
            <a:r>
              <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rPr>
              <a:t>', 'IGATP'</a:t>
            </a:r>
          </a:p>
          <a:p>
            <a:pPr marL="0" marR="0" lvl="0" indent="0" fontAlgn="base">
              <a:lnSpc>
                <a:spcPct val="90000"/>
              </a:lnSpc>
              <a:spcBef>
                <a:spcPct val="0"/>
              </a:spcBef>
              <a:spcAft>
                <a:spcPts val="600"/>
              </a:spcAft>
              <a:buClrTx/>
              <a:buSzTx/>
              <a:buNone/>
              <a:tabLst/>
            </a:pPr>
            <a:endParaRPr lang="en-US" altLang="pt-PT" sz="2400" b="1" dirty="0">
              <a:latin typeface="Times New Roman" panose="02020603050405020304" pitchFamily="18" charset="0"/>
              <a:cs typeface="Times New Roman" panose="02020603050405020304" pitchFamily="18" charset="0"/>
            </a:endParaRPr>
          </a:p>
          <a:p>
            <a:pPr marL="0" marR="0" lvl="0" indent="0" fontAlgn="base">
              <a:lnSpc>
                <a:spcPct val="90000"/>
              </a:lnSpc>
              <a:spcBef>
                <a:spcPct val="0"/>
              </a:spcBef>
              <a:spcAft>
                <a:spcPts val="600"/>
              </a:spcAft>
              <a:buClrTx/>
              <a:buSzTx/>
              <a:buNone/>
              <a:tabLst/>
            </a:pPr>
            <a:endParaRPr lang="en-US" altLang="pt-PT" sz="2400" dirty="0">
              <a:latin typeface="Times New Roman" panose="02020603050405020304" pitchFamily="18" charset="0"/>
              <a:cs typeface="Times New Roman" panose="02020603050405020304" pitchFamily="18" charset="0"/>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pt-PT" sz="2400" i="0" u="none" strike="noStrike" cap="none" normalizeH="0" baseline="0" dirty="0">
              <a:ln>
                <a:noFill/>
              </a:ln>
              <a:effectLst/>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8218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1F46-1EBA-C1E8-A01D-5BE25F39F7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4414B3-F173-D863-6B9F-E5D1EC07D0B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39CD8D14-85C9-9D39-3CA4-715422D1C676}"/>
              </a:ext>
            </a:extLst>
          </p:cNvPr>
          <p:cNvSpPr>
            <a:spLocks noGrp="1" noChangeArrowheads="1"/>
          </p:cNvSpPr>
          <p:nvPr>
            <p:ph idx="1"/>
          </p:nvPr>
        </p:nvSpPr>
        <p:spPr bwMode="auto">
          <a:xfrm>
            <a:off x="838200" y="1611959"/>
            <a:ext cx="10515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we applied clustering techniques:</a:t>
            </a:r>
          </a:p>
          <a:p>
            <a:pPr marL="0" indent="0" eaLnBrk="0" fontAlgn="base" hangingPunct="0">
              <a:lnSpc>
                <a:spcPct val="100000"/>
              </a:lnSpc>
              <a:spcBef>
                <a:spcPct val="0"/>
              </a:spcBef>
              <a:spcAft>
                <a:spcPct val="0"/>
              </a:spcAft>
              <a:buNone/>
            </a:pPr>
            <a:endParaRPr kumimoji="0" lang="en-US" altLang="pt-PT"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better understand the diversity of touristic locations in the Porto Metropolitan Area (AMP), we applied clustering techniques as an unsupervised learning approach to group places based on similarities in their perceived attractiveness profiles. By combining normalized sub-indices—Bayesian-adjusted rating, popularity, and sentiment polarity—we aimed to uncover latent patterns and classify locations into distinct segments. This segmentation enables a more interpretable analysis of the territory, identifying, for example, "boutique gems" or "mainstream attractions", and supports more targeted insights for stakeholders interested in tourism planning, territorial marketing, or resource allocation.</a:t>
            </a:r>
          </a:p>
          <a:p>
            <a:pPr marL="0" indent="0" eaLnBrk="0" fontAlgn="base" hangingPunct="0">
              <a:lnSpc>
                <a:spcPct val="100000"/>
              </a:lnSpc>
              <a:spcBef>
                <a:spcPct val="0"/>
              </a:spcBef>
              <a:spcAft>
                <a:spcPct val="0"/>
              </a:spcAft>
              <a:buNone/>
            </a:pPr>
            <a:endParaRPr kumimoji="0" lang="pt-PT" altLang="pt-PT" sz="24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517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E9B33-BF90-F376-9E41-EF0D78695799}"/>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What</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is</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Touristic</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Attractiveness</a:t>
            </a:r>
            <a:r>
              <a:rPr lang="pt-PT" b="1" dirty="0">
                <a:solidFill>
                  <a:srgbClr val="0070C0"/>
                </a:solidFill>
                <a:latin typeface="Times New Roman" panose="02020603050405020304" pitchFamily="18" charset="0"/>
                <a:cs typeface="Times New Roman" panose="02020603050405020304" pitchFamily="18" charset="0"/>
              </a:rPr>
              <a:t>?</a:t>
            </a:r>
          </a:p>
        </p:txBody>
      </p:sp>
      <p:sp>
        <p:nvSpPr>
          <p:cNvPr id="3" name="Marcador de Posição de Conteúdo 2">
            <a:extLst>
              <a:ext uri="{FF2B5EF4-FFF2-40B4-BE49-F238E27FC236}">
                <a16:creationId xmlns:a16="http://schemas.microsoft.com/office/drawing/2014/main" id="{6DC929A7-4801-E96C-A71D-85CB3388364E}"/>
              </a:ext>
            </a:extLst>
          </p:cNvPr>
          <p:cNvSpPr>
            <a:spLocks noGrp="1"/>
          </p:cNvSpPr>
          <p:nvPr>
            <p:ph idx="1"/>
          </p:nvPr>
        </p:nvSpPr>
        <p:spPr/>
        <p:txBody>
          <a:bodyPr/>
          <a:lstStyle/>
          <a:p>
            <a:pPr>
              <a:buNone/>
            </a:pPr>
            <a:r>
              <a:rPr lang="en-US" b="1" dirty="0">
                <a:latin typeface="Times New Roman" panose="02020603050405020304" pitchFamily="18" charset="0"/>
                <a:cs typeface="Times New Roman" panose="02020603050405020304" pitchFamily="18" charset="0"/>
              </a:rPr>
              <a:t>🧭 Definition (project-specific):</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"Touristic attractiveness refers to the degree to which a location captures visitors’ interest and preference, based on online perception, shared experiences, and qualitative evaluation."</a:t>
            </a:r>
          </a:p>
          <a:p>
            <a:pPr>
              <a:buNone/>
            </a:pPr>
            <a:endParaRPr lang="en-US" b="1"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 Note:</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index focuses on </a:t>
            </a:r>
            <a:r>
              <a:rPr lang="en-US" b="1" dirty="0">
                <a:latin typeface="Times New Roman" panose="02020603050405020304" pitchFamily="18" charset="0"/>
                <a:cs typeface="Times New Roman" panose="02020603050405020304" pitchFamily="18" charset="0"/>
              </a:rPr>
              <a:t>perceived attractiveness</a:t>
            </a:r>
            <a:r>
              <a:rPr lang="en-US" dirty="0">
                <a:latin typeface="Times New Roman" panose="02020603050405020304" pitchFamily="18" charset="0"/>
                <a:cs typeface="Times New Roman" panose="02020603050405020304" pitchFamily="18" charset="0"/>
              </a:rPr>
              <a:t>, not actual tourist flows.</a:t>
            </a:r>
          </a:p>
          <a:p>
            <a:endParaRPr lang="pt-PT" dirty="0"/>
          </a:p>
        </p:txBody>
      </p:sp>
    </p:spTree>
    <p:extLst>
      <p:ext uri="{BB962C8B-B14F-4D97-AF65-F5344CB8AC3E}">
        <p14:creationId xmlns:p14="http://schemas.microsoft.com/office/powerpoint/2010/main" val="1469154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7F721-405F-C507-1F5E-02EC0A6215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50EE29-4296-A3B7-4B13-2B92C0E449F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4E510D6A-4A8D-0AD2-962B-334B280D08F3}"/>
              </a:ext>
            </a:extLst>
          </p:cNvPr>
          <p:cNvSpPr>
            <a:spLocks noGrp="1" noChangeArrowheads="1"/>
          </p:cNvSpPr>
          <p:nvPr>
            <p:ph idx="1"/>
          </p:nvPr>
        </p:nvSpPr>
        <p:spPr bwMode="auto">
          <a:xfrm>
            <a:off x="838200" y="1427292"/>
            <a:ext cx="10515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pt-PT" sz="2400" b="1" dirty="0" err="1">
                <a:latin typeface="Times New Roman" panose="02020603050405020304" pitchFamily="18" charset="0"/>
                <a:cs typeface="Times New Roman" panose="02020603050405020304" pitchFamily="18" charset="0"/>
              </a:rPr>
              <a:t>Silhouette</a:t>
            </a:r>
            <a:r>
              <a:rPr lang="pt-PT" sz="2400" b="1" dirty="0">
                <a:latin typeface="Times New Roman" panose="02020603050405020304" pitchFamily="18" charset="0"/>
                <a:cs typeface="Times New Roman" panose="02020603050405020304" pitchFamily="18" charset="0"/>
              </a:rPr>
              <a:t> </a:t>
            </a:r>
            <a:r>
              <a:rPr lang="pt-PT" sz="2400" b="1" dirty="0" err="1">
                <a:latin typeface="Times New Roman" panose="02020603050405020304" pitchFamily="18" charset="0"/>
                <a:cs typeface="Times New Roman" panose="02020603050405020304" pitchFamily="18" charset="0"/>
              </a:rPr>
              <a:t>Analysis</a:t>
            </a:r>
            <a:r>
              <a:rPr lang="pt-PT" sz="2400" b="1" dirty="0">
                <a:latin typeface="Times New Roman" panose="02020603050405020304" pitchFamily="18" charset="0"/>
                <a:cs typeface="Times New Roman" panose="02020603050405020304" pitchFamily="18" charset="0"/>
              </a:rPr>
              <a:t> (K-</a:t>
            </a:r>
            <a:r>
              <a:rPr lang="pt-PT" sz="2400" b="1" dirty="0" err="1">
                <a:latin typeface="Times New Roman" panose="02020603050405020304" pitchFamily="18" charset="0"/>
                <a:cs typeface="Times New Roman" panose="02020603050405020304" pitchFamily="18" charset="0"/>
              </a:rPr>
              <a:t>Means</a:t>
            </a:r>
            <a:r>
              <a:rPr lang="pt-PT" sz="2400" b="1" dirty="0">
                <a:latin typeface="Times New Roman" panose="02020603050405020304" pitchFamily="18" charset="0"/>
                <a:cs typeface="Times New Roman" panose="02020603050405020304" pitchFamily="18" charset="0"/>
              </a:rPr>
              <a:t>)</a:t>
            </a:r>
            <a:endPar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endPar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Loaded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composite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index</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dataset</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(composite_index.csv)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containing</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three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normalized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sub-indices</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(1) </a:t>
            </a:r>
            <a:r>
              <a:rPr kumimoji="0" lang="pt-PT" altLang="pt-PT"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Rating_Bayes_norm</a:t>
            </a:r>
            <a:br>
              <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(2) </a:t>
            </a:r>
            <a:r>
              <a:rPr kumimoji="0" lang="pt-PT" altLang="pt-PT"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Popularity_norm</a:t>
            </a:r>
            <a:br>
              <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2400" b="1" i="0" u="none" strike="noStrike" cap="none" normalizeH="0" baseline="0" dirty="0">
                <a:ln>
                  <a:noFill/>
                </a:ln>
                <a:solidFill>
                  <a:srgbClr val="0070C0"/>
                </a:solidFill>
                <a:effectLst/>
                <a:latin typeface="Times New Roman" panose="02020603050405020304" pitchFamily="18" charset="0"/>
                <a:cs typeface="Times New Roman" panose="02020603050405020304" pitchFamily="18" charset="0"/>
              </a:rPr>
              <a:t> (3) </a:t>
            </a:r>
            <a:r>
              <a:rPr kumimoji="0" lang="pt-PT" altLang="pt-PT"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Sentiment_norm</a:t>
            </a:r>
            <a:endParaRPr kumimoji="0" lang="pt-PT" altLang="pt-PT"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Extracted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these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three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columns</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into</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feature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matrix</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clustering</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Applied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imputation</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replace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any</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missing</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values</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with</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column</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Standardized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each</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feature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zero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unit</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variance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(z-score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normalization</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Performed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clustering</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k = 2…10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computed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silhouette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score for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each</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Plotted</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silhouette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scores versus k to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identify</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optimal</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number</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of</a:t>
            </a:r>
            <a:r>
              <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clusters.</a:t>
            </a:r>
          </a:p>
        </p:txBody>
      </p:sp>
    </p:spTree>
    <p:extLst>
      <p:ext uri="{BB962C8B-B14F-4D97-AF65-F5344CB8AC3E}">
        <p14:creationId xmlns:p14="http://schemas.microsoft.com/office/powerpoint/2010/main" val="3819676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009E2-95FB-F02F-DFCD-44BF22F80E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5AC5B3-30B9-C991-A315-3AC942B344B5}"/>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F80EA42-0AB9-0621-DA86-6EEEE25E9AAE}"/>
              </a:ext>
            </a:extLst>
          </p:cNvPr>
          <p:cNvSpPr>
            <a:spLocks noGrp="1" noChangeArrowheads="1"/>
          </p:cNvSpPr>
          <p:nvPr>
            <p:ph idx="1"/>
          </p:nvPr>
        </p:nvSpPr>
        <p:spPr bwMode="auto">
          <a:xfrm>
            <a:off x="838200" y="1611959"/>
            <a:ext cx="52578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pt-PT" sz="2400" b="1" dirty="0" err="1">
                <a:latin typeface="Times New Roman" panose="02020603050405020304" pitchFamily="18" charset="0"/>
                <a:cs typeface="Times New Roman" panose="02020603050405020304" pitchFamily="18" charset="0"/>
              </a:rPr>
              <a:t>Silhouette</a:t>
            </a:r>
            <a:r>
              <a:rPr lang="pt-PT" sz="2400" b="1" dirty="0">
                <a:latin typeface="Times New Roman" panose="02020603050405020304" pitchFamily="18" charset="0"/>
                <a:cs typeface="Times New Roman" panose="02020603050405020304" pitchFamily="18" charset="0"/>
              </a:rPr>
              <a:t> </a:t>
            </a:r>
            <a:r>
              <a:rPr lang="pt-PT" sz="2400" b="1" dirty="0" err="1">
                <a:latin typeface="Times New Roman" panose="02020603050405020304" pitchFamily="18" charset="0"/>
                <a:cs typeface="Times New Roman" panose="02020603050405020304" pitchFamily="18" charset="0"/>
              </a:rPr>
              <a:t>Analysis</a:t>
            </a:r>
            <a:r>
              <a:rPr lang="pt-PT" sz="2400" b="1" dirty="0">
                <a:latin typeface="Times New Roman" panose="02020603050405020304" pitchFamily="18" charset="0"/>
                <a:cs typeface="Times New Roman" panose="02020603050405020304" pitchFamily="18" charset="0"/>
              </a:rPr>
              <a:t> (K-</a:t>
            </a:r>
            <a:r>
              <a:rPr lang="pt-PT" sz="2400" b="1" dirty="0" err="1">
                <a:latin typeface="Times New Roman" panose="02020603050405020304" pitchFamily="18" charset="0"/>
                <a:cs typeface="Times New Roman" panose="02020603050405020304" pitchFamily="18" charset="0"/>
              </a:rPr>
              <a:t>Means</a:t>
            </a:r>
            <a:r>
              <a:rPr lang="pt-PT" sz="2400" b="1"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2000" dirty="0">
                <a:latin typeface="Times New Roman" panose="02020603050405020304" pitchFamily="18" charset="0"/>
                <a:cs typeface="Times New Roman" panose="02020603050405020304" pitchFamily="18" charset="0"/>
              </a:rPr>
              <a:t>The silhouette analysis reveals a clear peak at k = 3 (≈ 0.82), indicating strong cohesion and separation in a simplified segmentation. However, almost all observations fall into a single cluster, limiting </a:t>
            </a:r>
            <a:r>
              <a:rPr lang="en-US" sz="2000" dirty="0" err="1">
                <a:latin typeface="Times New Roman" panose="02020603050405020304" pitchFamily="18" charset="0"/>
                <a:cs typeface="Times New Roman" panose="02020603050405020304" pitchFamily="18" charset="0"/>
              </a:rPr>
              <a:t>interpretability.Beyond</a:t>
            </a:r>
            <a:r>
              <a:rPr lang="en-US" sz="2000" dirty="0">
                <a:latin typeface="Times New Roman" panose="02020603050405020304" pitchFamily="18" charset="0"/>
                <a:cs typeface="Times New Roman" panose="02020603050405020304" pitchFamily="18" charset="0"/>
              </a:rPr>
              <a:t> k = 3, scores decrease but stabilize, remaining in the 0.66–0.70 range. Among these, k = 6 offers a valuable compromise: it segments the data into multiple interpretable groups while maintaining a silhouette score close to the </a:t>
            </a:r>
            <a:r>
              <a:rPr lang="en-US" sz="2000" dirty="0" err="1">
                <a:latin typeface="Times New Roman" panose="02020603050405020304" pitchFamily="18" charset="0"/>
                <a:cs typeface="Times New Roman" panose="02020603050405020304" pitchFamily="18" charset="0"/>
              </a:rPr>
              <a:t>plateau.In</a:t>
            </a:r>
            <a:r>
              <a:rPr lang="en-US" sz="2000" dirty="0">
                <a:latin typeface="Times New Roman" panose="02020603050405020304" pitchFamily="18" charset="0"/>
                <a:cs typeface="Times New Roman" panose="02020603050405020304" pitchFamily="18" charset="0"/>
              </a:rPr>
              <a:t> practical terms, k = 6 is selected to balance segmentation richness and clustering quality.</a:t>
            </a:r>
            <a:endPar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A9A9C881-4BA9-F83B-FB52-066F004A967C}"/>
              </a:ext>
            </a:extLst>
          </p:cNvPr>
          <p:cNvPicPr>
            <a:picLocks noChangeAspect="1"/>
          </p:cNvPicPr>
          <p:nvPr/>
        </p:nvPicPr>
        <p:blipFill>
          <a:blip r:embed="rId2"/>
          <a:stretch>
            <a:fillRect/>
          </a:stretch>
        </p:blipFill>
        <p:spPr>
          <a:xfrm>
            <a:off x="6096000" y="2356896"/>
            <a:ext cx="5172382" cy="2889145"/>
          </a:xfrm>
          <a:prstGeom prst="rect">
            <a:avLst/>
          </a:prstGeom>
        </p:spPr>
      </p:pic>
    </p:spTree>
    <p:extLst>
      <p:ext uri="{BB962C8B-B14F-4D97-AF65-F5344CB8AC3E}">
        <p14:creationId xmlns:p14="http://schemas.microsoft.com/office/powerpoint/2010/main" val="3856174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EE99-DECF-9186-8DAE-E27839A3CD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18E2ACA-4E0F-6479-8E7D-C2417C1046FC}"/>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6D996704-781F-64A8-F358-E90EDF708A23}"/>
              </a:ext>
            </a:extLst>
          </p:cNvPr>
          <p:cNvSpPr>
            <a:spLocks noGrp="1" noChangeArrowheads="1"/>
          </p:cNvSpPr>
          <p:nvPr>
            <p:ph idx="1"/>
          </p:nvPr>
        </p:nvSpPr>
        <p:spPr bwMode="auto">
          <a:xfrm>
            <a:off x="838200" y="1824838"/>
            <a:ext cx="7558548" cy="409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pt-PT" sz="2000" b="1" dirty="0" err="1">
                <a:latin typeface="Times New Roman" panose="02020603050405020304" pitchFamily="18" charset="0"/>
                <a:cs typeface="Times New Roman" panose="02020603050405020304" pitchFamily="18" charset="0"/>
              </a:rPr>
              <a:t>Imbalanced</a:t>
            </a:r>
            <a:r>
              <a:rPr lang="pt-PT" sz="2000" b="1" dirty="0">
                <a:latin typeface="Times New Roman" panose="02020603050405020304" pitchFamily="18" charset="0"/>
                <a:cs typeface="Times New Roman" panose="02020603050405020304" pitchFamily="18" charset="0"/>
              </a:rPr>
              <a:t> Cluster </a:t>
            </a:r>
            <a:r>
              <a:rPr lang="pt-PT" sz="2000" b="1" dirty="0" err="1">
                <a:latin typeface="Times New Roman" panose="02020603050405020304" pitchFamily="18" charset="0"/>
                <a:cs typeface="Times New Roman" panose="02020603050405020304" pitchFamily="18" charset="0"/>
              </a:rPr>
              <a:t>Sizes</a:t>
            </a:r>
            <a:endParaRPr lang="pt-PT" sz="2000" b="1"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buNone/>
            </a:pPr>
            <a:r>
              <a:rPr lang="en-US" sz="2000" dirty="0">
                <a:latin typeface="Times New Roman" panose="02020603050405020304" pitchFamily="18" charset="0"/>
                <a:cs typeface="Times New Roman" panose="02020603050405020304" pitchFamily="18" charset="0"/>
              </a:rPr>
              <a:t>At k = 6, K-Means yields a well-distributed segmentation:</a:t>
            </a:r>
          </a:p>
          <a:p>
            <a:r>
              <a:rPr lang="en-US" sz="2000" dirty="0">
                <a:latin typeface="Times New Roman" panose="02020603050405020304" pitchFamily="18" charset="0"/>
                <a:cs typeface="Times New Roman" panose="02020603050405020304" pitchFamily="18" charset="0"/>
              </a:rPr>
              <a:t>One large cluster (n = 1983)</a:t>
            </a:r>
          </a:p>
          <a:p>
            <a:r>
              <a:rPr lang="en-US" sz="2000" dirty="0">
                <a:latin typeface="Times New Roman" panose="02020603050405020304" pitchFamily="18" charset="0"/>
                <a:cs typeface="Times New Roman" panose="02020603050405020304" pitchFamily="18" charset="0"/>
              </a:rPr>
              <a:t>Three moderately sized clusters (n = 246, 145, 118)</a:t>
            </a:r>
          </a:p>
          <a:p>
            <a:r>
              <a:rPr lang="en-US" sz="2000" dirty="0">
                <a:latin typeface="Times New Roman" panose="02020603050405020304" pitchFamily="18" charset="0"/>
                <a:cs typeface="Times New Roman" panose="02020603050405020304" pitchFamily="18" charset="0"/>
              </a:rPr>
              <a:t>One small but non-negligible group (n = 27)</a:t>
            </a:r>
          </a:p>
          <a:p>
            <a:r>
              <a:rPr lang="en-US" sz="2000" dirty="0">
                <a:latin typeface="Times New Roman" panose="02020603050405020304" pitchFamily="18" charset="0"/>
                <a:cs typeface="Times New Roman" panose="02020603050405020304" pitchFamily="18" charset="0"/>
              </a:rPr>
              <a:t>One singleton (n = 1), likely an outlier</a:t>
            </a:r>
          </a:p>
          <a:p>
            <a:pPr marL="0" indent="0">
              <a:buNone/>
            </a:pPr>
            <a:r>
              <a:rPr lang="en-US" sz="2000" dirty="0">
                <a:latin typeface="Times New Roman" panose="02020603050405020304" pitchFamily="18" charset="0"/>
                <a:cs typeface="Times New Roman" panose="02020603050405020304" pitchFamily="18" charset="0"/>
              </a:rPr>
              <a:t>This configuration avoids the micro-cluster inflation observed at k = 8, while still enhancing granularity compared to k = 3.</a:t>
            </a:r>
          </a:p>
          <a:p>
            <a:pPr marL="0" indent="0">
              <a:buNone/>
            </a:pPr>
            <a:r>
              <a:rPr lang="en-US" sz="2000" dirty="0">
                <a:latin typeface="Times New Roman" panose="02020603050405020304" pitchFamily="18" charset="0"/>
                <a:cs typeface="Times New Roman" panose="02020603050405020304" pitchFamily="18" charset="0"/>
              </a:rPr>
              <a:t>With a silhouette score of 0.68, this structure offers improved interpretability without introducing excessive fragmentation.</a:t>
            </a:r>
            <a:endParaRPr kumimoji="0" lang="pt-PT" altLang="pt-PT"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9B86720-6743-0403-6146-FF83658F4424}"/>
              </a:ext>
            </a:extLst>
          </p:cNvPr>
          <p:cNvSpPr txBox="1">
            <a:spLocks noChangeArrowheads="1"/>
          </p:cNvSpPr>
          <p:nvPr/>
        </p:nvSpPr>
        <p:spPr bwMode="auto">
          <a:xfrm>
            <a:off x="8590932" y="1739861"/>
            <a:ext cx="27628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Cluster Size Distribution at k=6:</a:t>
            </a:r>
          </a:p>
        </p:txBody>
      </p:sp>
      <p:graphicFrame>
        <p:nvGraphicFramePr>
          <p:cNvPr id="15" name="Tabela 14">
            <a:extLst>
              <a:ext uri="{FF2B5EF4-FFF2-40B4-BE49-F238E27FC236}">
                <a16:creationId xmlns:a16="http://schemas.microsoft.com/office/drawing/2014/main" id="{282E0E7E-7B2A-3601-8B42-CEDB96D2A8AF}"/>
              </a:ext>
            </a:extLst>
          </p:cNvPr>
          <p:cNvGraphicFramePr>
            <a:graphicFrameLocks noGrp="1"/>
          </p:cNvGraphicFramePr>
          <p:nvPr>
            <p:extLst>
              <p:ext uri="{D42A27DB-BD31-4B8C-83A1-F6EECF244321}">
                <p14:modId xmlns:p14="http://schemas.microsoft.com/office/powerpoint/2010/main" val="4220512468"/>
              </p:ext>
            </p:extLst>
          </p:nvPr>
        </p:nvGraphicFramePr>
        <p:xfrm>
          <a:off x="8590934" y="2496920"/>
          <a:ext cx="2762866" cy="2560320"/>
        </p:xfrm>
        <a:graphic>
          <a:graphicData uri="http://schemas.openxmlformats.org/drawingml/2006/table">
            <a:tbl>
              <a:tblPr>
                <a:tableStyleId>{ED083AE6-46FA-4A59-8FB0-9F97EB10719F}</a:tableStyleId>
              </a:tblPr>
              <a:tblGrid>
                <a:gridCol w="1042221">
                  <a:extLst>
                    <a:ext uri="{9D8B030D-6E8A-4147-A177-3AD203B41FA5}">
                      <a16:colId xmlns:a16="http://schemas.microsoft.com/office/drawing/2014/main" val="834302255"/>
                    </a:ext>
                  </a:extLst>
                </a:gridCol>
                <a:gridCol w="1720645">
                  <a:extLst>
                    <a:ext uri="{9D8B030D-6E8A-4147-A177-3AD203B41FA5}">
                      <a16:colId xmlns:a16="http://schemas.microsoft.com/office/drawing/2014/main" val="3288225528"/>
                    </a:ext>
                  </a:extLst>
                </a:gridCol>
              </a:tblGrid>
              <a:tr h="347032">
                <a:tc>
                  <a:txBody>
                    <a:bodyPr/>
                    <a:lstStyle/>
                    <a:p>
                      <a:pPr algn="ctr"/>
                      <a:r>
                        <a:rPr lang="pt-PT" b="1" dirty="0">
                          <a:latin typeface="Times New Roman" panose="02020603050405020304" pitchFamily="18" charset="0"/>
                          <a:cs typeface="Times New Roman" panose="02020603050405020304" pitchFamily="18" charset="0"/>
                        </a:rPr>
                        <a:t>Cluster</a:t>
                      </a:r>
                      <a:endParaRPr lang="pt-PT" dirty="0">
                        <a:latin typeface="Times New Roman" panose="02020603050405020304" pitchFamily="18" charset="0"/>
                        <a:cs typeface="Times New Roman" panose="02020603050405020304" pitchFamily="18" charset="0"/>
                      </a:endParaRPr>
                    </a:p>
                  </a:txBody>
                  <a:tcPr anchor="ctr"/>
                </a:tc>
                <a:tc>
                  <a:txBody>
                    <a:bodyPr/>
                    <a:lstStyle/>
                    <a:p>
                      <a:pPr algn="ctr"/>
                      <a:r>
                        <a:rPr lang="pt-PT" b="1">
                          <a:latin typeface="Times New Roman" panose="02020603050405020304" pitchFamily="18" charset="0"/>
                          <a:cs typeface="Times New Roman" panose="02020603050405020304" pitchFamily="18" charset="0"/>
                        </a:rPr>
                        <a:t>Count of Points</a:t>
                      </a:r>
                      <a:endParaRPr lang="pt-P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52509991"/>
                  </a:ext>
                </a:extLst>
              </a:tr>
              <a:tr h="347032">
                <a:tc>
                  <a:txBody>
                    <a:bodyPr/>
                    <a:lstStyle/>
                    <a:p>
                      <a:pPr algn="ctr"/>
                      <a:r>
                        <a:rPr lang="pt-PT" dirty="0">
                          <a:latin typeface="Times New Roman" panose="02020603050405020304" pitchFamily="18" charset="0"/>
                          <a:cs typeface="Times New Roman" panose="02020603050405020304" pitchFamily="18" charset="0"/>
                        </a:rPr>
                        <a:t>0</a:t>
                      </a:r>
                    </a:p>
                  </a:txBody>
                  <a:tcPr anchor="ctr"/>
                </a:tc>
                <a:tc>
                  <a:txBody>
                    <a:bodyPr/>
                    <a:lstStyle/>
                    <a:p>
                      <a:pPr algn="ctr"/>
                      <a:r>
                        <a:rPr lang="pt-PT" dirty="0">
                          <a:latin typeface="Times New Roman" panose="02020603050405020304" pitchFamily="18" charset="0"/>
                          <a:cs typeface="Times New Roman" panose="02020603050405020304" pitchFamily="18" charset="0"/>
                        </a:rPr>
                        <a:t>1983</a:t>
                      </a:r>
                    </a:p>
                  </a:txBody>
                  <a:tcPr anchor="ctr"/>
                </a:tc>
                <a:extLst>
                  <a:ext uri="{0D108BD9-81ED-4DB2-BD59-A6C34878D82A}">
                    <a16:rowId xmlns:a16="http://schemas.microsoft.com/office/drawing/2014/main" val="2600416690"/>
                  </a:ext>
                </a:extLst>
              </a:tr>
              <a:tr h="347032">
                <a:tc>
                  <a:txBody>
                    <a:bodyPr/>
                    <a:lstStyle/>
                    <a:p>
                      <a:pPr algn="ctr"/>
                      <a:r>
                        <a:rPr lang="pt-PT" dirty="0">
                          <a:latin typeface="Times New Roman" panose="02020603050405020304" pitchFamily="18" charset="0"/>
                          <a:cs typeface="Times New Roman" panose="02020603050405020304" pitchFamily="18" charset="0"/>
                        </a:rPr>
                        <a:t>4</a:t>
                      </a:r>
                    </a:p>
                  </a:txBody>
                  <a:tcPr anchor="ctr"/>
                </a:tc>
                <a:tc>
                  <a:txBody>
                    <a:bodyPr/>
                    <a:lstStyle/>
                    <a:p>
                      <a:pPr algn="ctr"/>
                      <a:r>
                        <a:rPr lang="pt-PT" dirty="0">
                          <a:latin typeface="Times New Roman" panose="02020603050405020304" pitchFamily="18" charset="0"/>
                          <a:cs typeface="Times New Roman" panose="02020603050405020304" pitchFamily="18" charset="0"/>
                        </a:rPr>
                        <a:t>246</a:t>
                      </a:r>
                    </a:p>
                  </a:txBody>
                  <a:tcPr anchor="ctr"/>
                </a:tc>
                <a:extLst>
                  <a:ext uri="{0D108BD9-81ED-4DB2-BD59-A6C34878D82A}">
                    <a16:rowId xmlns:a16="http://schemas.microsoft.com/office/drawing/2014/main" val="935240573"/>
                  </a:ext>
                </a:extLst>
              </a:tr>
              <a:tr h="347032">
                <a:tc>
                  <a:txBody>
                    <a:bodyPr/>
                    <a:lstStyle/>
                    <a:p>
                      <a:pPr algn="ctr"/>
                      <a:r>
                        <a:rPr lang="pt-PT" dirty="0">
                          <a:latin typeface="Times New Roman" panose="02020603050405020304" pitchFamily="18" charset="0"/>
                          <a:cs typeface="Times New Roman" panose="02020603050405020304" pitchFamily="18" charset="0"/>
                        </a:rPr>
                        <a:t>3</a:t>
                      </a:r>
                    </a:p>
                  </a:txBody>
                  <a:tcPr anchor="ctr"/>
                </a:tc>
                <a:tc>
                  <a:txBody>
                    <a:bodyPr/>
                    <a:lstStyle/>
                    <a:p>
                      <a:pPr algn="ctr"/>
                      <a:r>
                        <a:rPr lang="pt-PT" dirty="0">
                          <a:latin typeface="Times New Roman" panose="02020603050405020304" pitchFamily="18" charset="0"/>
                          <a:cs typeface="Times New Roman" panose="02020603050405020304" pitchFamily="18" charset="0"/>
                        </a:rPr>
                        <a:t>145</a:t>
                      </a:r>
                    </a:p>
                  </a:txBody>
                  <a:tcPr anchor="ctr"/>
                </a:tc>
                <a:extLst>
                  <a:ext uri="{0D108BD9-81ED-4DB2-BD59-A6C34878D82A}">
                    <a16:rowId xmlns:a16="http://schemas.microsoft.com/office/drawing/2014/main" val="2927536782"/>
                  </a:ext>
                </a:extLst>
              </a:tr>
              <a:tr h="347032">
                <a:tc>
                  <a:txBody>
                    <a:bodyPr/>
                    <a:lstStyle/>
                    <a:p>
                      <a:pPr algn="ctr"/>
                      <a:r>
                        <a:rPr lang="pt-PT" dirty="0">
                          <a:latin typeface="Times New Roman" panose="02020603050405020304" pitchFamily="18" charset="0"/>
                          <a:cs typeface="Times New Roman" panose="02020603050405020304" pitchFamily="18" charset="0"/>
                        </a:rPr>
                        <a:t>5</a:t>
                      </a:r>
                    </a:p>
                  </a:txBody>
                  <a:tcPr anchor="ctr"/>
                </a:tc>
                <a:tc>
                  <a:txBody>
                    <a:bodyPr/>
                    <a:lstStyle/>
                    <a:p>
                      <a:pPr algn="ctr"/>
                      <a:r>
                        <a:rPr lang="pt-PT" dirty="0">
                          <a:latin typeface="Times New Roman" panose="02020603050405020304" pitchFamily="18" charset="0"/>
                          <a:cs typeface="Times New Roman" panose="02020603050405020304" pitchFamily="18" charset="0"/>
                        </a:rPr>
                        <a:t>118</a:t>
                      </a:r>
                    </a:p>
                  </a:txBody>
                  <a:tcPr anchor="ctr"/>
                </a:tc>
                <a:extLst>
                  <a:ext uri="{0D108BD9-81ED-4DB2-BD59-A6C34878D82A}">
                    <a16:rowId xmlns:a16="http://schemas.microsoft.com/office/drawing/2014/main" val="3185799144"/>
                  </a:ext>
                </a:extLst>
              </a:tr>
              <a:tr h="347032">
                <a:tc>
                  <a:txBody>
                    <a:bodyPr/>
                    <a:lstStyle/>
                    <a:p>
                      <a:pPr algn="ctr"/>
                      <a:r>
                        <a:rPr lang="pt-PT" dirty="0">
                          <a:latin typeface="Times New Roman" panose="02020603050405020304" pitchFamily="18" charset="0"/>
                          <a:cs typeface="Times New Roman" panose="02020603050405020304" pitchFamily="18" charset="0"/>
                        </a:rPr>
                        <a:t>2</a:t>
                      </a:r>
                    </a:p>
                  </a:txBody>
                  <a:tcPr anchor="ctr"/>
                </a:tc>
                <a:tc>
                  <a:txBody>
                    <a:bodyPr/>
                    <a:lstStyle/>
                    <a:p>
                      <a:pPr algn="ctr"/>
                      <a:r>
                        <a:rPr lang="pt-PT" dirty="0">
                          <a:latin typeface="Times New Roman" panose="02020603050405020304" pitchFamily="18" charset="0"/>
                          <a:cs typeface="Times New Roman" panose="02020603050405020304" pitchFamily="18" charset="0"/>
                        </a:rPr>
                        <a:t>27</a:t>
                      </a:r>
                    </a:p>
                  </a:txBody>
                  <a:tcPr anchor="ctr"/>
                </a:tc>
                <a:extLst>
                  <a:ext uri="{0D108BD9-81ED-4DB2-BD59-A6C34878D82A}">
                    <a16:rowId xmlns:a16="http://schemas.microsoft.com/office/drawing/2014/main" val="1544965518"/>
                  </a:ext>
                </a:extLst>
              </a:tr>
              <a:tr h="347032">
                <a:tc>
                  <a:txBody>
                    <a:bodyPr/>
                    <a:lstStyle/>
                    <a:p>
                      <a:pPr algn="ctr"/>
                      <a:r>
                        <a:rPr lang="pt-PT" dirty="0">
                          <a:latin typeface="Times New Roman" panose="02020603050405020304" pitchFamily="18" charset="0"/>
                          <a:cs typeface="Times New Roman" panose="02020603050405020304" pitchFamily="18" charset="0"/>
                        </a:rPr>
                        <a:t>1</a:t>
                      </a:r>
                    </a:p>
                  </a:txBody>
                  <a:tcPr anchor="ctr"/>
                </a:tc>
                <a:tc>
                  <a:txBody>
                    <a:bodyPr/>
                    <a:lstStyle/>
                    <a:p>
                      <a:pPr algn="ctr"/>
                      <a:r>
                        <a:rPr lang="pt-PT" dirty="0">
                          <a:latin typeface="Times New Roman" panose="02020603050405020304" pitchFamily="18" charset="0"/>
                          <a:cs typeface="Times New Roman" panose="02020603050405020304" pitchFamily="18" charset="0"/>
                        </a:rPr>
                        <a:t>1</a:t>
                      </a:r>
                    </a:p>
                  </a:txBody>
                  <a:tcPr anchor="ctr"/>
                </a:tc>
                <a:extLst>
                  <a:ext uri="{0D108BD9-81ED-4DB2-BD59-A6C34878D82A}">
                    <a16:rowId xmlns:a16="http://schemas.microsoft.com/office/drawing/2014/main" val="2065239940"/>
                  </a:ext>
                </a:extLst>
              </a:tr>
            </a:tbl>
          </a:graphicData>
        </a:graphic>
      </p:graphicFrame>
    </p:spTree>
    <p:extLst>
      <p:ext uri="{BB962C8B-B14F-4D97-AF65-F5344CB8AC3E}">
        <p14:creationId xmlns:p14="http://schemas.microsoft.com/office/powerpoint/2010/main" val="3935723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92E73-1FDB-519F-8E1B-7FF85B494DF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AEA61D-FABE-85A6-B7F7-435C5E0AC4A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3B7B3CBA-0680-2C9C-9F08-36CB025C22B2}"/>
              </a:ext>
            </a:extLst>
          </p:cNvPr>
          <p:cNvSpPr>
            <a:spLocks noGrp="1" noChangeArrowheads="1"/>
          </p:cNvSpPr>
          <p:nvPr>
            <p:ph idx="1"/>
          </p:nvPr>
        </p:nvSpPr>
        <p:spPr bwMode="auto">
          <a:xfrm>
            <a:off x="838201" y="1542821"/>
            <a:ext cx="10515599" cy="291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pt-PT" sz="2000" b="1" dirty="0" err="1">
                <a:latin typeface="Times New Roman" panose="02020603050405020304" pitchFamily="18" charset="0"/>
                <a:cs typeface="Times New Roman" panose="02020603050405020304" pitchFamily="18" charset="0"/>
              </a:rPr>
              <a:t>Imbalanced</a:t>
            </a:r>
            <a:r>
              <a:rPr lang="pt-PT" sz="2000" b="1" dirty="0">
                <a:latin typeface="Times New Roman" panose="02020603050405020304" pitchFamily="18" charset="0"/>
                <a:cs typeface="Times New Roman" panose="02020603050405020304" pitchFamily="18" charset="0"/>
              </a:rPr>
              <a:t> Cluster </a:t>
            </a:r>
            <a:r>
              <a:rPr lang="pt-PT" sz="2000" b="1" dirty="0" err="1">
                <a:latin typeface="Times New Roman" panose="02020603050405020304" pitchFamily="18" charset="0"/>
                <a:cs typeface="Times New Roman" panose="02020603050405020304" pitchFamily="18" charset="0"/>
              </a:rPr>
              <a:t>Sizes</a:t>
            </a:r>
            <a:endParaRPr lang="pt-PT" sz="2000" b="1" dirty="0">
              <a:latin typeface="Times New Roman" panose="02020603050405020304" pitchFamily="18" charset="0"/>
              <a:cs typeface="Times New Roman" panose="02020603050405020304" pitchFamily="18" charset="0"/>
            </a:endParaRPr>
          </a:p>
          <a:p>
            <a:pPr>
              <a:buNone/>
            </a:pPr>
            <a:r>
              <a:rPr lang="en-US" sz="1800" dirty="0">
                <a:latin typeface="Times New Roman" panose="02020603050405020304" pitchFamily="18" charset="0"/>
                <a:cs typeface="Times New Roman" panose="02020603050405020304" pitchFamily="18" charset="0"/>
              </a:rPr>
              <a:t>We compared K-Means configurations for k = 3, 6, 7, and 8:</a:t>
            </a:r>
          </a:p>
          <a:p>
            <a:r>
              <a:rPr lang="en-US" sz="1800" dirty="0">
                <a:latin typeface="Times New Roman" panose="02020603050405020304" pitchFamily="18" charset="0"/>
                <a:cs typeface="Times New Roman" panose="02020603050405020304" pitchFamily="18" charset="0"/>
              </a:rPr>
              <a:t>k = 3 yields strong silhouette but lacks segmentation (one cluster holds 97% of data).</a:t>
            </a:r>
          </a:p>
          <a:p>
            <a:r>
              <a:rPr lang="en-US" sz="1800" dirty="0">
                <a:latin typeface="Times New Roman" panose="02020603050405020304" pitchFamily="18" charset="0"/>
                <a:cs typeface="Times New Roman" panose="02020603050405020304" pitchFamily="18" charset="0"/>
              </a:rPr>
              <a:t>k = 6 introduces three well-sized groups and a small meaningful segment, with minimal noise.</a:t>
            </a:r>
          </a:p>
          <a:p>
            <a:r>
              <a:rPr lang="en-US" sz="1800" dirty="0">
                <a:latin typeface="Times New Roman" panose="02020603050405020304" pitchFamily="18" charset="0"/>
                <a:cs typeface="Times New Roman" panose="02020603050405020304" pitchFamily="18" charset="0"/>
              </a:rPr>
              <a:t>k = 7 and k = 8 bring micro-clusters (n = 1–2), suggesting over-fragmentation.</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Decision</a:t>
            </a:r>
            <a:r>
              <a:rPr lang="en-US" sz="1800" dirty="0">
                <a:latin typeface="Times New Roman" panose="02020603050405020304" pitchFamily="18" charset="0"/>
                <a:cs typeface="Times New Roman" panose="02020603050405020304" pitchFamily="18" charset="0"/>
              </a:rPr>
              <a:t>: We proceed with k = 6, which balances structural insight, cluster size distribution, and silhouette stability. The singleton is treated as an outlier.</a:t>
            </a:r>
          </a:p>
        </p:txBody>
      </p:sp>
      <p:graphicFrame>
        <p:nvGraphicFramePr>
          <p:cNvPr id="6" name="Tabela 5">
            <a:extLst>
              <a:ext uri="{FF2B5EF4-FFF2-40B4-BE49-F238E27FC236}">
                <a16:creationId xmlns:a16="http://schemas.microsoft.com/office/drawing/2014/main" id="{393DA17A-F8B3-5D6A-9F51-C096A3A822B7}"/>
              </a:ext>
            </a:extLst>
          </p:cNvPr>
          <p:cNvGraphicFramePr>
            <a:graphicFrameLocks noGrp="1"/>
          </p:cNvGraphicFramePr>
          <p:nvPr>
            <p:extLst>
              <p:ext uri="{D42A27DB-BD31-4B8C-83A1-F6EECF244321}">
                <p14:modId xmlns:p14="http://schemas.microsoft.com/office/powerpoint/2010/main" val="1818539224"/>
              </p:ext>
            </p:extLst>
          </p:nvPr>
        </p:nvGraphicFramePr>
        <p:xfrm>
          <a:off x="4133640" y="4563592"/>
          <a:ext cx="3924719" cy="1828800"/>
        </p:xfrm>
        <a:graphic>
          <a:graphicData uri="http://schemas.openxmlformats.org/drawingml/2006/table">
            <a:tbl>
              <a:tblPr>
                <a:tableStyleId>{ED083AE6-46FA-4A59-8FB0-9F97EB10719F}</a:tableStyleId>
              </a:tblPr>
              <a:tblGrid>
                <a:gridCol w="608763">
                  <a:extLst>
                    <a:ext uri="{9D8B030D-6E8A-4147-A177-3AD203B41FA5}">
                      <a16:colId xmlns:a16="http://schemas.microsoft.com/office/drawing/2014/main" val="2246458326"/>
                    </a:ext>
                  </a:extLst>
                </a:gridCol>
                <a:gridCol w="3315956">
                  <a:extLst>
                    <a:ext uri="{9D8B030D-6E8A-4147-A177-3AD203B41FA5}">
                      <a16:colId xmlns:a16="http://schemas.microsoft.com/office/drawing/2014/main" val="4271256386"/>
                    </a:ext>
                  </a:extLst>
                </a:gridCol>
              </a:tblGrid>
              <a:tr h="0">
                <a:tc>
                  <a:txBody>
                    <a:bodyPr/>
                    <a:lstStyle/>
                    <a:p>
                      <a:r>
                        <a:rPr lang="pt-PT" b="1" dirty="0">
                          <a:latin typeface="Times New Roman" panose="02020603050405020304" pitchFamily="18" charset="0"/>
                          <a:cs typeface="Times New Roman" panose="02020603050405020304" pitchFamily="18" charset="0"/>
                        </a:rPr>
                        <a:t>k</a:t>
                      </a:r>
                      <a:endParaRPr lang="pt-PT" dirty="0">
                        <a:latin typeface="Times New Roman" panose="02020603050405020304" pitchFamily="18" charset="0"/>
                        <a:cs typeface="Times New Roman" panose="02020603050405020304" pitchFamily="18" charset="0"/>
                      </a:endParaRPr>
                    </a:p>
                  </a:txBody>
                  <a:tcPr anchor="ctr"/>
                </a:tc>
                <a:tc>
                  <a:txBody>
                    <a:bodyPr/>
                    <a:lstStyle/>
                    <a:p>
                      <a:r>
                        <a:rPr lang="pt-PT" b="1">
                          <a:latin typeface="Times New Roman" panose="02020603050405020304" pitchFamily="18" charset="0"/>
                          <a:cs typeface="Times New Roman" panose="02020603050405020304" pitchFamily="18" charset="0"/>
                        </a:rPr>
                        <a:t>Cluster Sizes (descending)</a:t>
                      </a:r>
                      <a:endParaRPr lang="pt-P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80241104"/>
                  </a:ext>
                </a:extLst>
              </a:tr>
              <a:tr h="0">
                <a:tc>
                  <a:txBody>
                    <a:bodyPr/>
                    <a:lstStyle/>
                    <a:p>
                      <a:r>
                        <a:rPr lang="pt-PT">
                          <a:latin typeface="Times New Roman" panose="02020603050405020304" pitchFamily="18" charset="0"/>
                          <a:cs typeface="Times New Roman" panose="02020603050405020304" pitchFamily="18" charset="0"/>
                        </a:rPr>
                        <a:t>3</a:t>
                      </a:r>
                    </a:p>
                  </a:txBody>
                  <a:tcPr anchor="ctr"/>
                </a:tc>
                <a:tc>
                  <a:txBody>
                    <a:bodyPr/>
                    <a:lstStyle/>
                    <a:p>
                      <a:r>
                        <a:rPr lang="pt-PT">
                          <a:latin typeface="Times New Roman" panose="02020603050405020304" pitchFamily="18" charset="0"/>
                          <a:cs typeface="Times New Roman" panose="02020603050405020304" pitchFamily="18" charset="0"/>
                        </a:rPr>
                        <a:t>2471, 48, 1</a:t>
                      </a:r>
                    </a:p>
                  </a:txBody>
                  <a:tcPr anchor="ctr"/>
                </a:tc>
                <a:extLst>
                  <a:ext uri="{0D108BD9-81ED-4DB2-BD59-A6C34878D82A}">
                    <a16:rowId xmlns:a16="http://schemas.microsoft.com/office/drawing/2014/main" val="825809829"/>
                  </a:ext>
                </a:extLst>
              </a:tr>
              <a:tr h="0">
                <a:tc>
                  <a:txBody>
                    <a:bodyPr/>
                    <a:lstStyle/>
                    <a:p>
                      <a:r>
                        <a:rPr lang="pt-PT">
                          <a:latin typeface="Times New Roman" panose="02020603050405020304" pitchFamily="18" charset="0"/>
                          <a:cs typeface="Times New Roman" panose="02020603050405020304" pitchFamily="18" charset="0"/>
                        </a:rPr>
                        <a:t>6</a:t>
                      </a:r>
                    </a:p>
                  </a:txBody>
                  <a:tcPr anchor="ctr"/>
                </a:tc>
                <a:tc>
                  <a:txBody>
                    <a:bodyPr/>
                    <a:lstStyle/>
                    <a:p>
                      <a:r>
                        <a:rPr lang="pt-PT">
                          <a:latin typeface="Times New Roman" panose="02020603050405020304" pitchFamily="18" charset="0"/>
                          <a:cs typeface="Times New Roman" panose="02020603050405020304" pitchFamily="18" charset="0"/>
                        </a:rPr>
                        <a:t>1983, 246, 145, 118, 27, 1</a:t>
                      </a:r>
                    </a:p>
                  </a:txBody>
                  <a:tcPr anchor="ctr"/>
                </a:tc>
                <a:extLst>
                  <a:ext uri="{0D108BD9-81ED-4DB2-BD59-A6C34878D82A}">
                    <a16:rowId xmlns:a16="http://schemas.microsoft.com/office/drawing/2014/main" val="4088051306"/>
                  </a:ext>
                </a:extLst>
              </a:tr>
              <a:tr h="0">
                <a:tc>
                  <a:txBody>
                    <a:bodyPr/>
                    <a:lstStyle/>
                    <a:p>
                      <a:r>
                        <a:rPr lang="pt-PT">
                          <a:latin typeface="Times New Roman" panose="02020603050405020304" pitchFamily="18" charset="0"/>
                          <a:cs typeface="Times New Roman" panose="02020603050405020304" pitchFamily="18" charset="0"/>
                        </a:rPr>
                        <a:t>7</a:t>
                      </a:r>
                    </a:p>
                  </a:txBody>
                  <a:tcPr anchor="ctr"/>
                </a:tc>
                <a:tc>
                  <a:txBody>
                    <a:bodyPr/>
                    <a:lstStyle/>
                    <a:p>
                      <a:r>
                        <a:rPr lang="pt-PT">
                          <a:latin typeface="Times New Roman" panose="02020603050405020304" pitchFamily="18" charset="0"/>
                          <a:cs typeface="Times New Roman" panose="02020603050405020304" pitchFamily="18" charset="0"/>
                        </a:rPr>
                        <a:t>1983, 246, 145, 116, 27, 2, 1</a:t>
                      </a:r>
                    </a:p>
                  </a:txBody>
                  <a:tcPr anchor="ctr"/>
                </a:tc>
                <a:extLst>
                  <a:ext uri="{0D108BD9-81ED-4DB2-BD59-A6C34878D82A}">
                    <a16:rowId xmlns:a16="http://schemas.microsoft.com/office/drawing/2014/main" val="976856276"/>
                  </a:ext>
                </a:extLst>
              </a:tr>
              <a:tr h="0">
                <a:tc>
                  <a:txBody>
                    <a:bodyPr/>
                    <a:lstStyle/>
                    <a:p>
                      <a:r>
                        <a:rPr lang="pt-PT">
                          <a:latin typeface="Times New Roman" panose="02020603050405020304" pitchFamily="18" charset="0"/>
                          <a:cs typeface="Times New Roman" panose="02020603050405020304" pitchFamily="18" charset="0"/>
                        </a:rPr>
                        <a:t>8</a:t>
                      </a:r>
                    </a:p>
                  </a:txBody>
                  <a:tcPr anchor="ctr"/>
                </a:tc>
                <a:tc>
                  <a:txBody>
                    <a:bodyPr/>
                    <a:lstStyle/>
                    <a:p>
                      <a:r>
                        <a:rPr lang="pt-PT" dirty="0">
                          <a:latin typeface="Times New Roman" panose="02020603050405020304" pitchFamily="18" charset="0"/>
                          <a:cs typeface="Times New Roman" panose="02020603050405020304" pitchFamily="18" charset="0"/>
                        </a:rPr>
                        <a:t>1947, 243, 144, 140, 31, 12, 2, 1</a:t>
                      </a:r>
                    </a:p>
                  </a:txBody>
                  <a:tcPr anchor="ctr"/>
                </a:tc>
                <a:extLst>
                  <a:ext uri="{0D108BD9-81ED-4DB2-BD59-A6C34878D82A}">
                    <a16:rowId xmlns:a16="http://schemas.microsoft.com/office/drawing/2014/main" val="1005923816"/>
                  </a:ext>
                </a:extLst>
              </a:tr>
            </a:tbl>
          </a:graphicData>
        </a:graphic>
      </p:graphicFrame>
    </p:spTree>
    <p:extLst>
      <p:ext uri="{BB962C8B-B14F-4D97-AF65-F5344CB8AC3E}">
        <p14:creationId xmlns:p14="http://schemas.microsoft.com/office/powerpoint/2010/main" val="331971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38639-347E-AB9C-8D18-D8294101BCA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E9B3D6-8157-C74E-07F3-435F07FDE14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322D3D86-64AC-C434-5EEA-5ECBD0FD3EDD}"/>
              </a:ext>
            </a:extLst>
          </p:cNvPr>
          <p:cNvSpPr>
            <a:spLocks noGrp="1" noChangeArrowheads="1"/>
          </p:cNvSpPr>
          <p:nvPr>
            <p:ph idx="1"/>
          </p:nvPr>
        </p:nvSpPr>
        <p:spPr bwMode="auto">
          <a:xfrm>
            <a:off x="838200" y="1591535"/>
            <a:ext cx="5257801"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PCA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Visualization</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Choosing the Number of Principal Components</a:t>
            </a: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Cumulative Variance Criterion</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PC1 explains 41.7 % of variance; PC1 + PC2 bring total to 75.0 %.</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While 80 % is a common rule-of-thumb, 75 % already captures the majority of structure in our three-dimensional feature space.</a:t>
            </a:r>
          </a:p>
          <a:p>
            <a:pPr marL="457200" lvl="1" indent="0" eaLnBrk="0" fontAlgn="base" hangingPunct="0">
              <a:lnSpc>
                <a:spcPct val="100000"/>
              </a:lnSpc>
              <a:spcBef>
                <a:spcPct val="0"/>
              </a:spcBef>
              <a:spcAft>
                <a:spcPct val="0"/>
              </a:spcAft>
              <a:buNone/>
            </a:pPr>
            <a:endPar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Elbow Method &amp; Parsimony</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scree curve shows a marked “elbow” after the second component, indicating diminishing returns from additional PCs.</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Retaining only PC1 and PC2 balances model simplicity and information retention, avoiding overfitting or over-compression.</a:t>
            </a:r>
            <a:endPar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E4AF6E16-0615-9CB7-547A-E03EEDBE1D62}"/>
              </a:ext>
            </a:extLst>
          </p:cNvPr>
          <p:cNvPicPr>
            <a:picLocks noChangeAspect="1"/>
          </p:cNvPicPr>
          <p:nvPr/>
        </p:nvPicPr>
        <p:blipFill>
          <a:blip r:embed="rId2"/>
          <a:stretch>
            <a:fillRect/>
          </a:stretch>
        </p:blipFill>
        <p:spPr>
          <a:xfrm>
            <a:off x="6096000" y="2652764"/>
            <a:ext cx="4440220" cy="2935061"/>
          </a:xfrm>
          <a:prstGeom prst="rect">
            <a:avLst/>
          </a:prstGeom>
        </p:spPr>
      </p:pic>
    </p:spTree>
    <p:extLst>
      <p:ext uri="{BB962C8B-B14F-4D97-AF65-F5344CB8AC3E}">
        <p14:creationId xmlns:p14="http://schemas.microsoft.com/office/powerpoint/2010/main" val="2105042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BB806-80DF-8F10-81EE-E64E79FCDE6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CE2E52-B6F6-5AF9-5755-797A0398ABB2}"/>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C5B228BB-B4C4-CEA1-1854-1430C5324265}"/>
              </a:ext>
            </a:extLst>
          </p:cNvPr>
          <p:cNvSpPr>
            <a:spLocks noGrp="1" noChangeArrowheads="1"/>
          </p:cNvSpPr>
          <p:nvPr>
            <p:ph idx="1"/>
          </p:nvPr>
        </p:nvSpPr>
        <p:spPr bwMode="auto">
          <a:xfrm>
            <a:off x="838200" y="1782397"/>
            <a:ext cx="1058688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PCA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Visualization</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Choosing the Number of Principal Components</a:t>
            </a: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 &amp; Visualization</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 components facilitate clear 2D visualizations (scatter plots, cluster overlays) for stakeholder communication.</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Simplifies the interpretation of feature contributions (loadings) without substantial loss of explanatory power.</a:t>
            </a:r>
          </a:p>
          <a:p>
            <a:pPr lvl="1" eaLnBrk="0" fontAlgn="base" hangingPunct="0">
              <a:lnSpc>
                <a:spcPct val="100000"/>
              </a:lnSpc>
              <a:spcBef>
                <a:spcPct val="0"/>
              </a:spcBef>
              <a:spcAft>
                <a:spcPct val="0"/>
              </a:spcAft>
            </a:pPr>
            <a:endParaRPr lang="en-US" altLang="pt-PT" sz="1600" dirty="0">
              <a:latin typeface="Times New Roman" panose="02020603050405020304" pitchFamily="18" charset="0"/>
              <a:cs typeface="Times New Roman" panose="02020603050405020304" pitchFamily="18" charset="0"/>
            </a:endParaRPr>
          </a:p>
          <a:p>
            <a:pPr lvl="1" eaLnBrk="0" fontAlgn="base" hangingPunct="0">
              <a:lnSpc>
                <a:spcPct val="100000"/>
              </a:lnSpc>
              <a:spcBef>
                <a:spcPct val="0"/>
              </a:spcBef>
              <a:spcAft>
                <a:spcPct val="0"/>
              </a:spcAft>
            </a:pPr>
            <a:endPar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Practical Trade-Off</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two components reduces computational complexity for downstream tasks (e.g. clustering, mapping) while preserving the core signal.</a:t>
            </a:r>
          </a:p>
          <a:p>
            <a:pPr lvl="1"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third component could be added if &gt; 80 % variance is strictly required; however, PC1–2 suffice for our exploratory and segmentation objectives.</a:t>
            </a:r>
          </a:p>
        </p:txBody>
      </p:sp>
    </p:spTree>
    <p:extLst>
      <p:ext uri="{BB962C8B-B14F-4D97-AF65-F5344CB8AC3E}">
        <p14:creationId xmlns:p14="http://schemas.microsoft.com/office/powerpoint/2010/main" val="1219585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5F79A-4D27-68A2-4BD5-0E7A0DA2EE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7D535D8-6C84-38F4-A575-975D113A690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C28A45FB-640A-2DB9-CD16-E4EF77EDA220}"/>
              </a:ext>
            </a:extLst>
          </p:cNvPr>
          <p:cNvSpPr>
            <a:spLocks noGrp="1" noChangeArrowheads="1"/>
          </p:cNvSpPr>
          <p:nvPr>
            <p:ph idx="1"/>
          </p:nvPr>
        </p:nvSpPr>
        <p:spPr bwMode="auto">
          <a:xfrm>
            <a:off x="838201" y="1690688"/>
            <a:ext cx="1051559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PCA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Visualization</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Applied PCA to project scaled data into 2 dimensions (PC1, PC2)</a:t>
            </a: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Colored each point by its K-Means cluster label for visual inspection</a:t>
            </a:r>
            <a:endPar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7" name="Tabela 6">
            <a:extLst>
              <a:ext uri="{FF2B5EF4-FFF2-40B4-BE49-F238E27FC236}">
                <a16:creationId xmlns:a16="http://schemas.microsoft.com/office/drawing/2014/main" id="{640AB32F-0EB3-DC4D-95CC-4E35DA6559A1}"/>
              </a:ext>
            </a:extLst>
          </p:cNvPr>
          <p:cNvGraphicFramePr>
            <a:graphicFrameLocks noGrp="1"/>
          </p:cNvGraphicFramePr>
          <p:nvPr>
            <p:extLst>
              <p:ext uri="{D42A27DB-BD31-4B8C-83A1-F6EECF244321}">
                <p14:modId xmlns:p14="http://schemas.microsoft.com/office/powerpoint/2010/main" val="826296179"/>
              </p:ext>
            </p:extLst>
          </p:nvPr>
        </p:nvGraphicFramePr>
        <p:xfrm>
          <a:off x="5122607" y="3429000"/>
          <a:ext cx="5631305" cy="1463040"/>
        </p:xfrm>
        <a:graphic>
          <a:graphicData uri="http://schemas.openxmlformats.org/drawingml/2006/table">
            <a:tbl>
              <a:tblPr>
                <a:tableStyleId>{ED083AE6-46FA-4A59-8FB0-9F97EB10719F}</a:tableStyleId>
              </a:tblPr>
              <a:tblGrid>
                <a:gridCol w="2511858">
                  <a:extLst>
                    <a:ext uri="{9D8B030D-6E8A-4147-A177-3AD203B41FA5}">
                      <a16:colId xmlns:a16="http://schemas.microsoft.com/office/drawing/2014/main" val="1435888704"/>
                    </a:ext>
                  </a:extLst>
                </a:gridCol>
                <a:gridCol w="1529080">
                  <a:extLst>
                    <a:ext uri="{9D8B030D-6E8A-4147-A177-3AD203B41FA5}">
                      <a16:colId xmlns:a16="http://schemas.microsoft.com/office/drawing/2014/main" val="760926160"/>
                    </a:ext>
                  </a:extLst>
                </a:gridCol>
                <a:gridCol w="1590367">
                  <a:extLst>
                    <a:ext uri="{9D8B030D-6E8A-4147-A177-3AD203B41FA5}">
                      <a16:colId xmlns:a16="http://schemas.microsoft.com/office/drawing/2014/main" val="2044066635"/>
                    </a:ext>
                  </a:extLst>
                </a:gridCol>
              </a:tblGrid>
              <a:tr h="0">
                <a:tc>
                  <a:txBody>
                    <a:bodyPr/>
                    <a:lstStyle/>
                    <a:p>
                      <a:r>
                        <a:rPr lang="pt-PT" b="1">
                          <a:latin typeface="Times New Roman" panose="02020603050405020304" pitchFamily="18" charset="0"/>
                          <a:cs typeface="Times New Roman" panose="02020603050405020304" pitchFamily="18" charset="0"/>
                        </a:rPr>
                        <a:t>Feature</a:t>
                      </a:r>
                    </a:p>
                  </a:txBody>
                  <a:tcPr anchor="ctr"/>
                </a:tc>
                <a:tc>
                  <a:txBody>
                    <a:bodyPr/>
                    <a:lstStyle/>
                    <a:p>
                      <a:pPr algn="r"/>
                      <a:r>
                        <a:rPr lang="pt-PT" b="1">
                          <a:latin typeface="Times New Roman" panose="02020603050405020304" pitchFamily="18" charset="0"/>
                          <a:cs typeface="Times New Roman" panose="02020603050405020304" pitchFamily="18" charset="0"/>
                        </a:rPr>
                        <a:t>PC1 Loading</a:t>
                      </a:r>
                    </a:p>
                  </a:txBody>
                  <a:tcPr anchor="ctr"/>
                </a:tc>
                <a:tc>
                  <a:txBody>
                    <a:bodyPr/>
                    <a:lstStyle/>
                    <a:p>
                      <a:pPr algn="r"/>
                      <a:r>
                        <a:rPr lang="pt-PT" b="1" dirty="0">
                          <a:latin typeface="Times New Roman" panose="02020603050405020304" pitchFamily="18" charset="0"/>
                          <a:cs typeface="Times New Roman" panose="02020603050405020304" pitchFamily="18" charset="0"/>
                        </a:rPr>
                        <a:t>PC2 </a:t>
                      </a:r>
                      <a:r>
                        <a:rPr lang="pt-PT" b="1" dirty="0" err="1">
                          <a:latin typeface="Times New Roman" panose="02020603050405020304" pitchFamily="18" charset="0"/>
                          <a:cs typeface="Times New Roman" panose="02020603050405020304" pitchFamily="18" charset="0"/>
                        </a:rPr>
                        <a:t>Loading</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43814943"/>
                  </a:ext>
                </a:extLst>
              </a:tr>
              <a:tr h="0">
                <a:tc>
                  <a:txBody>
                    <a:bodyPr/>
                    <a:lstStyle/>
                    <a:p>
                      <a:r>
                        <a:rPr lang="pt-PT" dirty="0" err="1">
                          <a:latin typeface="Times New Roman" panose="02020603050405020304" pitchFamily="18" charset="0"/>
                          <a:cs typeface="Times New Roman" panose="02020603050405020304" pitchFamily="18" charset="0"/>
                        </a:rPr>
                        <a:t>Rating_Bayes_norm</a:t>
                      </a:r>
                      <a:endParaRPr lang="pt-PT" dirty="0">
                        <a:latin typeface="Times New Roman" panose="02020603050405020304" pitchFamily="18" charset="0"/>
                        <a:cs typeface="Times New Roman" panose="02020603050405020304" pitchFamily="18" charset="0"/>
                      </a:endParaRPr>
                    </a:p>
                  </a:txBody>
                  <a:tcPr anchor="ctr"/>
                </a:tc>
                <a:tc>
                  <a:txBody>
                    <a:bodyPr/>
                    <a:lstStyle/>
                    <a:p>
                      <a:pPr algn="r"/>
                      <a:r>
                        <a:rPr lang="pt-PT" dirty="0">
                          <a:latin typeface="Times New Roman" panose="02020603050405020304" pitchFamily="18" charset="0"/>
                          <a:cs typeface="Times New Roman" panose="02020603050405020304" pitchFamily="18" charset="0"/>
                        </a:rPr>
                        <a:t>0.798</a:t>
                      </a:r>
                    </a:p>
                  </a:txBody>
                  <a:tcPr anchor="ctr"/>
                </a:tc>
                <a:tc>
                  <a:txBody>
                    <a:bodyPr/>
                    <a:lstStyle/>
                    <a:p>
                      <a:pPr algn="r"/>
                      <a:r>
                        <a:rPr lang="pt-PT" dirty="0">
                          <a:latin typeface="Times New Roman" panose="02020603050405020304" pitchFamily="18" charset="0"/>
                          <a:cs typeface="Times New Roman" panose="02020603050405020304" pitchFamily="18" charset="0"/>
                        </a:rPr>
                        <a:t>0.003</a:t>
                      </a:r>
                    </a:p>
                  </a:txBody>
                  <a:tcPr anchor="ctr"/>
                </a:tc>
                <a:extLst>
                  <a:ext uri="{0D108BD9-81ED-4DB2-BD59-A6C34878D82A}">
                    <a16:rowId xmlns:a16="http://schemas.microsoft.com/office/drawing/2014/main" val="1691549107"/>
                  </a:ext>
                </a:extLst>
              </a:tr>
              <a:tr h="0">
                <a:tc>
                  <a:txBody>
                    <a:bodyPr/>
                    <a:lstStyle/>
                    <a:p>
                      <a:r>
                        <a:rPr lang="pt-PT">
                          <a:latin typeface="Times New Roman" panose="02020603050405020304" pitchFamily="18" charset="0"/>
                          <a:cs typeface="Times New Roman" panose="02020603050405020304" pitchFamily="18" charset="0"/>
                        </a:rPr>
                        <a:t>Popularity_norm</a:t>
                      </a:r>
                    </a:p>
                  </a:txBody>
                  <a:tcPr anchor="ctr"/>
                </a:tc>
                <a:tc>
                  <a:txBody>
                    <a:bodyPr/>
                    <a:lstStyle/>
                    <a:p>
                      <a:pPr algn="r"/>
                      <a:r>
                        <a:rPr lang="pt-PT" dirty="0">
                          <a:latin typeface="Times New Roman" panose="02020603050405020304" pitchFamily="18" charset="0"/>
                          <a:cs typeface="Times New Roman" panose="02020603050405020304" pitchFamily="18" charset="0"/>
                        </a:rPr>
                        <a:t>0.081</a:t>
                      </a:r>
                    </a:p>
                  </a:txBody>
                  <a:tcPr anchor="ctr"/>
                </a:tc>
                <a:tc>
                  <a:txBody>
                    <a:bodyPr/>
                    <a:lstStyle/>
                    <a:p>
                      <a:pPr algn="r"/>
                      <a:r>
                        <a:rPr lang="pt-PT" dirty="0">
                          <a:latin typeface="Times New Roman" panose="02020603050405020304" pitchFamily="18" charset="0"/>
                          <a:cs typeface="Times New Roman" panose="02020603050405020304" pitchFamily="18" charset="0"/>
                        </a:rPr>
                        <a:t>0.995</a:t>
                      </a:r>
                    </a:p>
                  </a:txBody>
                  <a:tcPr anchor="ctr"/>
                </a:tc>
                <a:extLst>
                  <a:ext uri="{0D108BD9-81ED-4DB2-BD59-A6C34878D82A}">
                    <a16:rowId xmlns:a16="http://schemas.microsoft.com/office/drawing/2014/main" val="687135690"/>
                  </a:ext>
                </a:extLst>
              </a:tr>
              <a:tr h="0">
                <a:tc>
                  <a:txBody>
                    <a:bodyPr/>
                    <a:lstStyle/>
                    <a:p>
                      <a:r>
                        <a:rPr lang="pt-PT" dirty="0" err="1">
                          <a:latin typeface="Times New Roman" panose="02020603050405020304" pitchFamily="18" charset="0"/>
                          <a:cs typeface="Times New Roman" panose="02020603050405020304" pitchFamily="18" charset="0"/>
                        </a:rPr>
                        <a:t>Sentiment_norm</a:t>
                      </a:r>
                      <a:endParaRPr lang="pt-PT" dirty="0">
                        <a:latin typeface="Times New Roman" panose="02020603050405020304" pitchFamily="18" charset="0"/>
                        <a:cs typeface="Times New Roman" panose="02020603050405020304" pitchFamily="18" charset="0"/>
                      </a:endParaRPr>
                    </a:p>
                  </a:txBody>
                  <a:tcPr anchor="ctr"/>
                </a:tc>
                <a:tc>
                  <a:txBody>
                    <a:bodyPr/>
                    <a:lstStyle/>
                    <a:p>
                      <a:pPr algn="r"/>
                      <a:r>
                        <a:rPr lang="pt-PT" dirty="0">
                          <a:latin typeface="Times New Roman" panose="02020603050405020304" pitchFamily="18" charset="0"/>
                          <a:cs typeface="Times New Roman" panose="02020603050405020304" pitchFamily="18" charset="0"/>
                        </a:rPr>
                        <a:t>0.794</a:t>
                      </a:r>
                    </a:p>
                  </a:txBody>
                  <a:tcPr anchor="ctr"/>
                </a:tc>
                <a:tc>
                  <a:txBody>
                    <a:bodyPr/>
                    <a:lstStyle/>
                    <a:p>
                      <a:pPr algn="r"/>
                      <a:r>
                        <a:rPr lang="pt-PT" dirty="0">
                          <a:latin typeface="Times New Roman" panose="02020603050405020304" pitchFamily="18" charset="0"/>
                          <a:cs typeface="Times New Roman" panose="02020603050405020304" pitchFamily="18" charset="0"/>
                        </a:rPr>
                        <a:t>−0.105</a:t>
                      </a:r>
                    </a:p>
                  </a:txBody>
                  <a:tcPr anchor="ctr"/>
                </a:tc>
                <a:extLst>
                  <a:ext uri="{0D108BD9-81ED-4DB2-BD59-A6C34878D82A}">
                    <a16:rowId xmlns:a16="http://schemas.microsoft.com/office/drawing/2014/main" val="4073721914"/>
                  </a:ext>
                </a:extLst>
              </a:tr>
            </a:tbl>
          </a:graphicData>
        </a:graphic>
      </p:graphicFrame>
      <p:sp>
        <p:nvSpPr>
          <p:cNvPr id="8" name="Rectangle 2">
            <a:extLst>
              <a:ext uri="{FF2B5EF4-FFF2-40B4-BE49-F238E27FC236}">
                <a16:creationId xmlns:a16="http://schemas.microsoft.com/office/drawing/2014/main" id="{B7D4FF28-428A-0E7D-3927-027D57AC53D7}"/>
              </a:ext>
            </a:extLst>
          </p:cNvPr>
          <p:cNvSpPr txBox="1">
            <a:spLocks noChangeArrowheads="1"/>
          </p:cNvSpPr>
          <p:nvPr/>
        </p:nvSpPr>
        <p:spPr bwMode="auto">
          <a:xfrm>
            <a:off x="5122607" y="5152072"/>
            <a:ext cx="569041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pt-PT" altLang="pt-PT" sz="1600" dirty="0">
                <a:latin typeface="Times New Roman" panose="02020603050405020304" pitchFamily="18" charset="0"/>
                <a:cs typeface="Times New Roman" panose="02020603050405020304" pitchFamily="18" charset="0"/>
              </a:rPr>
              <a:t>PCA </a:t>
            </a:r>
            <a:r>
              <a:rPr lang="pt-PT" altLang="pt-PT" sz="1600" dirty="0" err="1">
                <a:latin typeface="Times New Roman" panose="02020603050405020304" pitchFamily="18" charset="0"/>
                <a:cs typeface="Times New Roman" panose="02020603050405020304" pitchFamily="18" charset="0"/>
              </a:rPr>
              <a:t>Interpretation</a:t>
            </a:r>
            <a:r>
              <a:rPr lang="pt-PT" altLang="pt-PT" sz="1600" dirty="0">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lang="pt-PT" altLang="pt-PT" sz="1600" dirty="0">
                <a:latin typeface="Times New Roman" panose="02020603050405020304" pitchFamily="18" charset="0"/>
                <a:cs typeface="Times New Roman" panose="02020603050405020304" pitchFamily="18" charset="0"/>
              </a:rPr>
              <a:t>PC1 (≈ 0.80 Rating + 0.79 </a:t>
            </a:r>
            <a:r>
              <a:rPr lang="pt-PT" altLang="pt-PT" sz="1600" dirty="0" err="1">
                <a:latin typeface="Times New Roman" panose="02020603050405020304" pitchFamily="18" charset="0"/>
                <a:cs typeface="Times New Roman" panose="02020603050405020304" pitchFamily="18" charset="0"/>
              </a:rPr>
              <a:t>Sentiment</a:t>
            </a:r>
            <a:r>
              <a:rPr lang="pt-PT" altLang="pt-PT" sz="1600" dirty="0">
                <a:latin typeface="Times New Roman" panose="02020603050405020304" pitchFamily="18" charset="0"/>
                <a:cs typeface="Times New Roman" panose="02020603050405020304" pitchFamily="18" charset="0"/>
              </a:rPr>
              <a:t>): captures </a:t>
            </a:r>
            <a:r>
              <a:rPr lang="pt-PT" altLang="pt-PT" sz="1600" dirty="0" err="1">
                <a:latin typeface="Times New Roman" panose="02020603050405020304" pitchFamily="18" charset="0"/>
                <a:cs typeface="Times New Roman" panose="02020603050405020304" pitchFamily="18" charset="0"/>
              </a:rPr>
              <a:t>combined</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quality</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and</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emotional</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intensity</a:t>
            </a:r>
            <a:r>
              <a:rPr lang="pt-PT" altLang="pt-PT" sz="1600" dirty="0">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lang="pt-PT" altLang="pt-PT" sz="1600" dirty="0">
                <a:latin typeface="Times New Roman" panose="02020603050405020304" pitchFamily="18" charset="0"/>
                <a:cs typeface="Times New Roman" panose="02020603050405020304" pitchFamily="18" charset="0"/>
              </a:rPr>
              <a:t>PC2 (≈ 0.995 </a:t>
            </a:r>
            <a:r>
              <a:rPr lang="pt-PT" altLang="pt-PT" sz="1600" dirty="0" err="1">
                <a:latin typeface="Times New Roman" panose="02020603050405020304" pitchFamily="18" charset="0"/>
                <a:cs typeface="Times New Roman" panose="02020603050405020304" pitchFamily="18" charset="0"/>
              </a:rPr>
              <a:t>Popularity</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isolates</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visibility</a:t>
            </a:r>
            <a:r>
              <a:rPr lang="pt-PT" altLang="pt-PT" sz="1600" dirty="0">
                <a:latin typeface="Times New Roman" panose="02020603050405020304" pitchFamily="18" charset="0"/>
                <a:cs typeface="Times New Roman" panose="02020603050405020304" pitchFamily="18" charset="0"/>
              </a:rPr>
              <a:t>/</a:t>
            </a:r>
            <a:r>
              <a:rPr lang="pt-PT" altLang="pt-PT" sz="1600" dirty="0" err="1">
                <a:latin typeface="Times New Roman" panose="02020603050405020304" pitchFamily="18" charset="0"/>
                <a:cs typeface="Times New Roman" panose="02020603050405020304" pitchFamily="18" charset="0"/>
              </a:rPr>
              <a:t>popularity</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dimension</a:t>
            </a:r>
            <a:endParaRPr lang="pt-PT" altLang="pt-PT" sz="1600" dirty="0">
              <a:latin typeface="Times New Roman" panose="02020603050405020304" pitchFamily="18" charset="0"/>
              <a:cs typeface="Times New Roman" panose="02020603050405020304" pitchFamily="18" charset="0"/>
            </a:endParaRPr>
          </a:p>
        </p:txBody>
      </p:sp>
      <p:pic>
        <p:nvPicPr>
          <p:cNvPr id="10" name="Imagem 9">
            <a:extLst>
              <a:ext uri="{FF2B5EF4-FFF2-40B4-BE49-F238E27FC236}">
                <a16:creationId xmlns:a16="http://schemas.microsoft.com/office/drawing/2014/main" id="{3638D754-9797-D822-1D6D-793B93EE1DCA}"/>
              </a:ext>
            </a:extLst>
          </p:cNvPr>
          <p:cNvPicPr>
            <a:picLocks noChangeAspect="1"/>
          </p:cNvPicPr>
          <p:nvPr/>
        </p:nvPicPr>
        <p:blipFill>
          <a:blip r:embed="rId2"/>
          <a:stretch>
            <a:fillRect/>
          </a:stretch>
        </p:blipFill>
        <p:spPr>
          <a:xfrm>
            <a:off x="838200" y="3262975"/>
            <a:ext cx="4049564" cy="3212536"/>
          </a:xfrm>
          <a:prstGeom prst="rect">
            <a:avLst/>
          </a:prstGeom>
        </p:spPr>
      </p:pic>
    </p:spTree>
    <p:extLst>
      <p:ext uri="{BB962C8B-B14F-4D97-AF65-F5344CB8AC3E}">
        <p14:creationId xmlns:p14="http://schemas.microsoft.com/office/powerpoint/2010/main" val="31035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CB27-FCE2-AA04-7742-3401CE26D9C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E7F9011-3F9B-9298-96E1-43C51C4DB8BC}"/>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BAF7CEC4-C767-CA47-FA79-8BD5D742E0D0}"/>
              </a:ext>
            </a:extLst>
          </p:cNvPr>
          <p:cNvSpPr>
            <a:spLocks noGrp="1" noChangeArrowheads="1"/>
          </p:cNvSpPr>
          <p:nvPr>
            <p:ph idx="1"/>
          </p:nvPr>
        </p:nvSpPr>
        <p:spPr bwMode="auto">
          <a:xfrm>
            <a:off x="838200" y="1229952"/>
            <a:ext cx="667377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Clustering</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Results</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Component</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Loadings</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(k=6)</a:t>
            </a:r>
          </a:p>
          <a:p>
            <a:pPr marL="0" indent="0" eaLnBrk="0" fontAlgn="base" hangingPunct="0">
              <a:lnSpc>
                <a:spcPct val="100000"/>
              </a:lnSpc>
              <a:spcBef>
                <a:spcPct val="0"/>
              </a:spcBef>
              <a:spcAft>
                <a:spcPct val="0"/>
              </a:spcAft>
              <a:buNone/>
            </a:pPr>
            <a:endParaRPr lang="pt-PT" altLang="pt-PT" sz="18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Using</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6-cluster K-</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solution</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2D PCA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projection</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PC1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is</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interpreted</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a proxy for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quality</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PC2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reflects</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popularity</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visibility</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endParaRPr lang="pt-PT" altLang="pt-PT" sz="18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PCA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scatterplot</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reveals</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six</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distinguishable</a:t>
            </a:r>
            <a:r>
              <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clusters:</a:t>
            </a:r>
          </a:p>
          <a:p>
            <a:pPr eaLnBrk="0" fontAlgn="base" hangingPunct="0">
              <a:lnSpc>
                <a:spcPct val="100000"/>
              </a:lnSpc>
              <a:spcBef>
                <a:spcPct val="0"/>
              </a:spcBef>
              <a:spcAft>
                <a:spcPct val="0"/>
              </a:spcAft>
            </a:pP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0 (Mainstream Core):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largest group, centered near the origin — reflects mid-tier, balanced locations.</a:t>
            </a: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5 (Flagship Venues):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quality and visibility — prominent, top-rated points.</a:t>
            </a: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4 (Boutique / Niche):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sentiment but low visibility — hidden gems or less-frequented highlights.</a:t>
            </a: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2 (Underperformers):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 quality and low popularity — likely less attractive options.</a:t>
            </a: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3 (Hidden Popular):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visibility despite below-average sentiment — potentially overrated or controversial spots.</a:t>
            </a: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1 (Extreme Outlier):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Isolated point with extreme values in both dimensions — possibly an anomaly or very unique venue.</a:t>
            </a:r>
            <a:endPar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9" name="Tabela 8">
            <a:extLst>
              <a:ext uri="{FF2B5EF4-FFF2-40B4-BE49-F238E27FC236}">
                <a16:creationId xmlns:a16="http://schemas.microsoft.com/office/drawing/2014/main" id="{0E8E3BC2-F44D-FC1C-A9C9-C4E7625F13B6}"/>
              </a:ext>
            </a:extLst>
          </p:cNvPr>
          <p:cNvGraphicFramePr>
            <a:graphicFrameLocks noGrp="1"/>
          </p:cNvGraphicFramePr>
          <p:nvPr>
            <p:extLst>
              <p:ext uri="{D42A27DB-BD31-4B8C-83A1-F6EECF244321}">
                <p14:modId xmlns:p14="http://schemas.microsoft.com/office/powerpoint/2010/main" val="3637825354"/>
              </p:ext>
            </p:extLst>
          </p:nvPr>
        </p:nvGraphicFramePr>
        <p:xfrm>
          <a:off x="7511970" y="2840808"/>
          <a:ext cx="3873911" cy="2133600"/>
        </p:xfrm>
        <a:graphic>
          <a:graphicData uri="http://schemas.openxmlformats.org/drawingml/2006/table">
            <a:tbl>
              <a:tblPr>
                <a:tableStyleId>{ED083AE6-46FA-4A59-8FB0-9F97EB10719F}</a:tableStyleId>
              </a:tblPr>
              <a:tblGrid>
                <a:gridCol w="786581">
                  <a:extLst>
                    <a:ext uri="{9D8B030D-6E8A-4147-A177-3AD203B41FA5}">
                      <a16:colId xmlns:a16="http://schemas.microsoft.com/office/drawing/2014/main" val="1359804747"/>
                    </a:ext>
                  </a:extLst>
                </a:gridCol>
                <a:gridCol w="560439">
                  <a:extLst>
                    <a:ext uri="{9D8B030D-6E8A-4147-A177-3AD203B41FA5}">
                      <a16:colId xmlns:a16="http://schemas.microsoft.com/office/drawing/2014/main" val="3539039363"/>
                    </a:ext>
                  </a:extLst>
                </a:gridCol>
                <a:gridCol w="530942">
                  <a:extLst>
                    <a:ext uri="{9D8B030D-6E8A-4147-A177-3AD203B41FA5}">
                      <a16:colId xmlns:a16="http://schemas.microsoft.com/office/drawing/2014/main" val="982667252"/>
                    </a:ext>
                  </a:extLst>
                </a:gridCol>
                <a:gridCol w="540774">
                  <a:extLst>
                    <a:ext uri="{9D8B030D-6E8A-4147-A177-3AD203B41FA5}">
                      <a16:colId xmlns:a16="http://schemas.microsoft.com/office/drawing/2014/main" val="1029601"/>
                    </a:ext>
                  </a:extLst>
                </a:gridCol>
                <a:gridCol w="1455175">
                  <a:extLst>
                    <a:ext uri="{9D8B030D-6E8A-4147-A177-3AD203B41FA5}">
                      <a16:colId xmlns:a16="http://schemas.microsoft.com/office/drawing/2014/main" val="1824575788"/>
                    </a:ext>
                  </a:extLst>
                </a:gridCol>
              </a:tblGrid>
              <a:tr h="0">
                <a:tc>
                  <a:txBody>
                    <a:bodyPr/>
                    <a:lstStyle/>
                    <a:p>
                      <a:r>
                        <a:rPr lang="pt-PT" sz="1400" b="1">
                          <a:latin typeface="Times New Roman" panose="02020603050405020304" pitchFamily="18" charset="0"/>
                          <a:cs typeface="Times New Roman" panose="02020603050405020304" pitchFamily="18" charset="0"/>
                        </a:rPr>
                        <a:t>Cluster</a:t>
                      </a:r>
                    </a:p>
                  </a:txBody>
                  <a:tcPr anchor="ctr"/>
                </a:tc>
                <a:tc>
                  <a:txBody>
                    <a:bodyPr/>
                    <a:lstStyle/>
                    <a:p>
                      <a:r>
                        <a:rPr lang="pt-PT" sz="1400" b="1" dirty="0" err="1">
                          <a:latin typeface="Times New Roman" panose="02020603050405020304" pitchFamily="18" charset="0"/>
                          <a:cs typeface="Times New Roman" panose="02020603050405020304" pitchFamily="18" charset="0"/>
                        </a:rPr>
                        <a:t>Size</a:t>
                      </a:r>
                      <a:endParaRPr lang="pt-PT" sz="1400" b="1" dirty="0">
                        <a:latin typeface="Times New Roman" panose="02020603050405020304" pitchFamily="18" charset="0"/>
                        <a:cs typeface="Times New Roman" panose="02020603050405020304" pitchFamily="18" charset="0"/>
                      </a:endParaRPr>
                    </a:p>
                  </a:txBody>
                  <a:tcPr anchor="ctr"/>
                </a:tc>
                <a:tc>
                  <a:txBody>
                    <a:bodyPr/>
                    <a:lstStyle/>
                    <a:p>
                      <a:r>
                        <a:rPr lang="pt-PT" sz="1400" b="1">
                          <a:latin typeface="Times New Roman" panose="02020603050405020304" pitchFamily="18" charset="0"/>
                          <a:cs typeface="Times New Roman" panose="02020603050405020304" pitchFamily="18" charset="0"/>
                        </a:rPr>
                        <a:t>PC1</a:t>
                      </a:r>
                    </a:p>
                  </a:txBody>
                  <a:tcPr anchor="ctr"/>
                </a:tc>
                <a:tc>
                  <a:txBody>
                    <a:bodyPr/>
                    <a:lstStyle/>
                    <a:p>
                      <a:r>
                        <a:rPr lang="pt-PT" sz="1400" b="1">
                          <a:latin typeface="Times New Roman" panose="02020603050405020304" pitchFamily="18" charset="0"/>
                          <a:cs typeface="Times New Roman" panose="02020603050405020304" pitchFamily="18" charset="0"/>
                        </a:rPr>
                        <a:t>PC2</a:t>
                      </a:r>
                    </a:p>
                  </a:txBody>
                  <a:tcPr anchor="ctr"/>
                </a:tc>
                <a:tc>
                  <a:txBody>
                    <a:bodyPr/>
                    <a:lstStyle/>
                    <a:p>
                      <a:r>
                        <a:rPr lang="pt-PT" sz="1400" b="1" dirty="0" err="1">
                          <a:latin typeface="Times New Roman" panose="02020603050405020304" pitchFamily="18" charset="0"/>
                          <a:cs typeface="Times New Roman" panose="02020603050405020304" pitchFamily="18" charset="0"/>
                        </a:rPr>
                        <a:t>Profile</a:t>
                      </a:r>
                      <a:endParaRPr lang="pt-PT"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59473990"/>
                  </a:ext>
                </a:extLst>
              </a:tr>
              <a:tr h="0">
                <a:tc>
                  <a:txBody>
                    <a:bodyPr/>
                    <a:lstStyle/>
                    <a:p>
                      <a:r>
                        <a:rPr lang="pt-PT" sz="1400">
                          <a:latin typeface="Times New Roman" panose="02020603050405020304" pitchFamily="18" charset="0"/>
                          <a:cs typeface="Times New Roman" panose="02020603050405020304" pitchFamily="18" charset="0"/>
                        </a:rPr>
                        <a:t>0</a:t>
                      </a:r>
                    </a:p>
                  </a:txBody>
                  <a:tcPr anchor="ctr"/>
                </a:tc>
                <a:tc>
                  <a:txBody>
                    <a:bodyPr/>
                    <a:lstStyle/>
                    <a:p>
                      <a:r>
                        <a:rPr lang="pt-PT" sz="1400">
                          <a:latin typeface="Times New Roman" panose="02020603050405020304" pitchFamily="18" charset="0"/>
                          <a:cs typeface="Times New Roman" panose="02020603050405020304" pitchFamily="18" charset="0"/>
                        </a:rPr>
                        <a:t>1983</a:t>
                      </a:r>
                    </a:p>
                  </a:txBody>
                  <a:tcPr anchor="ctr"/>
                </a:tc>
                <a:tc>
                  <a:txBody>
                    <a:bodyPr/>
                    <a:lstStyle/>
                    <a:p>
                      <a:r>
                        <a:rPr lang="pt-PT" sz="1400">
                          <a:latin typeface="Times New Roman" panose="02020603050405020304" pitchFamily="18" charset="0"/>
                          <a:cs typeface="Times New Roman" panose="02020603050405020304" pitchFamily="18" charset="0"/>
                        </a:rPr>
                        <a:t>≈ 0</a:t>
                      </a:r>
                    </a:p>
                  </a:txBody>
                  <a:tcPr anchor="ctr"/>
                </a:tc>
                <a:tc>
                  <a:txBody>
                    <a:bodyPr/>
                    <a:lstStyle/>
                    <a:p>
                      <a:r>
                        <a:rPr lang="pt-PT" sz="1400">
                          <a:latin typeface="Times New Roman" panose="02020603050405020304" pitchFamily="18" charset="0"/>
                          <a:cs typeface="Times New Roman" panose="02020603050405020304" pitchFamily="18" charset="0"/>
                        </a:rPr>
                        <a:t>≈ 0</a:t>
                      </a:r>
                    </a:p>
                  </a:txBody>
                  <a:tcPr anchor="ctr"/>
                </a:tc>
                <a:tc>
                  <a:txBody>
                    <a:bodyPr/>
                    <a:lstStyle/>
                    <a:p>
                      <a:r>
                        <a:rPr lang="pt-PT" sz="1400">
                          <a:latin typeface="Times New Roman" panose="02020603050405020304" pitchFamily="18" charset="0"/>
                          <a:cs typeface="Times New Roman" panose="02020603050405020304" pitchFamily="18" charset="0"/>
                        </a:rPr>
                        <a:t>Mainstream Core</a:t>
                      </a:r>
                    </a:p>
                  </a:txBody>
                  <a:tcPr anchor="ctr"/>
                </a:tc>
                <a:extLst>
                  <a:ext uri="{0D108BD9-81ED-4DB2-BD59-A6C34878D82A}">
                    <a16:rowId xmlns:a16="http://schemas.microsoft.com/office/drawing/2014/main" val="3015763163"/>
                  </a:ext>
                </a:extLst>
              </a:tr>
              <a:tr h="0">
                <a:tc>
                  <a:txBody>
                    <a:bodyPr/>
                    <a:lstStyle/>
                    <a:p>
                      <a:r>
                        <a:rPr lang="pt-PT" sz="1400">
                          <a:latin typeface="Times New Roman" panose="02020603050405020304" pitchFamily="18" charset="0"/>
                          <a:cs typeface="Times New Roman" panose="02020603050405020304" pitchFamily="18" charset="0"/>
                        </a:rPr>
                        <a:t>5</a:t>
                      </a:r>
                    </a:p>
                  </a:txBody>
                  <a:tcPr anchor="ctr"/>
                </a:tc>
                <a:tc>
                  <a:txBody>
                    <a:bodyPr/>
                    <a:lstStyle/>
                    <a:p>
                      <a:r>
                        <a:rPr lang="pt-PT" sz="1400">
                          <a:latin typeface="Times New Roman" panose="02020603050405020304" pitchFamily="18" charset="0"/>
                          <a:cs typeface="Times New Roman" panose="02020603050405020304" pitchFamily="18" charset="0"/>
                        </a:rPr>
                        <a:t>118</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Flagship Venues</a:t>
                      </a:r>
                    </a:p>
                  </a:txBody>
                  <a:tcPr anchor="ctr"/>
                </a:tc>
                <a:extLst>
                  <a:ext uri="{0D108BD9-81ED-4DB2-BD59-A6C34878D82A}">
                    <a16:rowId xmlns:a16="http://schemas.microsoft.com/office/drawing/2014/main" val="3810822465"/>
                  </a:ext>
                </a:extLst>
              </a:tr>
              <a:tr h="0">
                <a:tc>
                  <a:txBody>
                    <a:bodyPr/>
                    <a:lstStyle/>
                    <a:p>
                      <a:r>
                        <a:rPr lang="pt-PT" sz="1400">
                          <a:latin typeface="Times New Roman" panose="02020603050405020304" pitchFamily="18" charset="0"/>
                          <a:cs typeface="Times New Roman" panose="02020603050405020304" pitchFamily="18" charset="0"/>
                        </a:rPr>
                        <a:t>4</a:t>
                      </a:r>
                    </a:p>
                  </a:txBody>
                  <a:tcPr anchor="ctr"/>
                </a:tc>
                <a:tc>
                  <a:txBody>
                    <a:bodyPr/>
                    <a:lstStyle/>
                    <a:p>
                      <a:r>
                        <a:rPr lang="pt-PT" sz="1400">
                          <a:latin typeface="Times New Roman" panose="02020603050405020304" pitchFamily="18" charset="0"/>
                          <a:cs typeface="Times New Roman" panose="02020603050405020304" pitchFamily="18" charset="0"/>
                        </a:rPr>
                        <a:t>246</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Boutique / Niche</a:t>
                      </a:r>
                    </a:p>
                  </a:txBody>
                  <a:tcPr anchor="ctr"/>
                </a:tc>
                <a:extLst>
                  <a:ext uri="{0D108BD9-81ED-4DB2-BD59-A6C34878D82A}">
                    <a16:rowId xmlns:a16="http://schemas.microsoft.com/office/drawing/2014/main" val="26196110"/>
                  </a:ext>
                </a:extLst>
              </a:tr>
              <a:tr h="0">
                <a:tc>
                  <a:txBody>
                    <a:bodyPr/>
                    <a:lstStyle/>
                    <a:p>
                      <a:r>
                        <a:rPr lang="pt-PT" sz="1400">
                          <a:latin typeface="Times New Roman" panose="02020603050405020304" pitchFamily="18" charset="0"/>
                          <a:cs typeface="Times New Roman" panose="02020603050405020304" pitchFamily="18" charset="0"/>
                        </a:rPr>
                        <a:t>2</a:t>
                      </a:r>
                    </a:p>
                  </a:txBody>
                  <a:tcPr anchor="ctr"/>
                </a:tc>
                <a:tc>
                  <a:txBody>
                    <a:bodyPr/>
                    <a:lstStyle/>
                    <a:p>
                      <a:r>
                        <a:rPr lang="pt-PT" sz="1400">
                          <a:latin typeface="Times New Roman" panose="02020603050405020304" pitchFamily="18" charset="0"/>
                          <a:cs typeface="Times New Roman" panose="02020603050405020304" pitchFamily="18" charset="0"/>
                        </a:rPr>
                        <a:t>27</a:t>
                      </a:r>
                    </a:p>
                  </a:txBody>
                  <a:tcPr anchor="ctr"/>
                </a:tc>
                <a:tc>
                  <a:txBody>
                    <a:bodyPr/>
                    <a:lstStyle/>
                    <a:p>
                      <a:r>
                        <a:rPr lang="pt-PT" sz="1400" dirty="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Underperformers</a:t>
                      </a:r>
                    </a:p>
                  </a:txBody>
                  <a:tcPr anchor="ctr"/>
                </a:tc>
                <a:extLst>
                  <a:ext uri="{0D108BD9-81ED-4DB2-BD59-A6C34878D82A}">
                    <a16:rowId xmlns:a16="http://schemas.microsoft.com/office/drawing/2014/main" val="2247558048"/>
                  </a:ext>
                </a:extLst>
              </a:tr>
              <a:tr h="0">
                <a:tc>
                  <a:txBody>
                    <a:bodyPr/>
                    <a:lstStyle/>
                    <a:p>
                      <a:r>
                        <a:rPr lang="pt-PT" sz="1400">
                          <a:latin typeface="Times New Roman" panose="02020603050405020304" pitchFamily="18" charset="0"/>
                          <a:cs typeface="Times New Roman" panose="02020603050405020304" pitchFamily="18" charset="0"/>
                        </a:rPr>
                        <a:t>3</a:t>
                      </a:r>
                    </a:p>
                  </a:txBody>
                  <a:tcPr anchor="ctr"/>
                </a:tc>
                <a:tc>
                  <a:txBody>
                    <a:bodyPr/>
                    <a:lstStyle/>
                    <a:p>
                      <a:r>
                        <a:rPr lang="pt-PT" sz="1400">
                          <a:latin typeface="Times New Roman" panose="02020603050405020304" pitchFamily="18" charset="0"/>
                          <a:cs typeface="Times New Roman" panose="02020603050405020304" pitchFamily="18" charset="0"/>
                        </a:rPr>
                        <a:t>145</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dirty="0" err="1">
                          <a:latin typeface="Times New Roman" panose="02020603050405020304" pitchFamily="18" charset="0"/>
                          <a:cs typeface="Times New Roman" panose="02020603050405020304" pitchFamily="18" charset="0"/>
                        </a:rPr>
                        <a:t>Hidden</a:t>
                      </a:r>
                      <a:r>
                        <a:rPr lang="pt-PT" sz="1400" dirty="0">
                          <a:latin typeface="Times New Roman" panose="02020603050405020304" pitchFamily="18" charset="0"/>
                          <a:cs typeface="Times New Roman" panose="02020603050405020304" pitchFamily="18" charset="0"/>
                        </a:rPr>
                        <a:t> Popular</a:t>
                      </a:r>
                    </a:p>
                  </a:txBody>
                  <a:tcPr anchor="ctr"/>
                </a:tc>
                <a:extLst>
                  <a:ext uri="{0D108BD9-81ED-4DB2-BD59-A6C34878D82A}">
                    <a16:rowId xmlns:a16="http://schemas.microsoft.com/office/drawing/2014/main" val="2433477121"/>
                  </a:ext>
                </a:extLst>
              </a:tr>
              <a:tr h="0">
                <a:tc>
                  <a:txBody>
                    <a:bodyPr/>
                    <a:lstStyle/>
                    <a:p>
                      <a:r>
                        <a:rPr lang="pt-PT" sz="1400">
                          <a:latin typeface="Times New Roman" panose="02020603050405020304" pitchFamily="18" charset="0"/>
                          <a:cs typeface="Times New Roman" panose="02020603050405020304" pitchFamily="18" charset="0"/>
                        </a:rPr>
                        <a:t>1</a:t>
                      </a:r>
                    </a:p>
                  </a:txBody>
                  <a:tcPr anchor="ctr"/>
                </a:tc>
                <a:tc>
                  <a:txBody>
                    <a:bodyPr/>
                    <a:lstStyle/>
                    <a:p>
                      <a:r>
                        <a:rPr lang="pt-PT" sz="1400">
                          <a:latin typeface="Times New Roman" panose="02020603050405020304" pitchFamily="18" charset="0"/>
                          <a:cs typeface="Times New Roman" panose="02020603050405020304" pitchFamily="18" charset="0"/>
                        </a:rPr>
                        <a:t>1</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dirty="0">
                          <a:latin typeface="Times New Roman" panose="02020603050405020304" pitchFamily="18" charset="0"/>
                          <a:cs typeface="Times New Roman" panose="02020603050405020304" pitchFamily="18" charset="0"/>
                        </a:rPr>
                        <a:t>Extreme </a:t>
                      </a:r>
                      <a:r>
                        <a:rPr lang="pt-PT" sz="1400" dirty="0" err="1">
                          <a:latin typeface="Times New Roman" panose="02020603050405020304" pitchFamily="18" charset="0"/>
                          <a:cs typeface="Times New Roman" panose="02020603050405020304" pitchFamily="18" charset="0"/>
                        </a:rPr>
                        <a:t>Outlier</a:t>
                      </a:r>
                      <a:endParaRPr lang="pt-PT"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76006655"/>
                  </a:ext>
                </a:extLst>
              </a:tr>
            </a:tbl>
          </a:graphicData>
        </a:graphic>
      </p:graphicFrame>
    </p:spTree>
    <p:extLst>
      <p:ext uri="{BB962C8B-B14F-4D97-AF65-F5344CB8AC3E}">
        <p14:creationId xmlns:p14="http://schemas.microsoft.com/office/powerpoint/2010/main" val="3780847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1F5E8-2BF8-DE6E-82DA-6E756FD120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8C9F81-3326-AF72-F4D4-7A54B5EBED9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820E2BEB-5FB6-4EA7-90CE-CBBC9A42B27E}"/>
              </a:ext>
            </a:extLst>
          </p:cNvPr>
          <p:cNvSpPr>
            <a:spLocks noGrp="1" noChangeArrowheads="1"/>
          </p:cNvSpPr>
          <p:nvPr>
            <p:ph idx="1"/>
          </p:nvPr>
        </p:nvSpPr>
        <p:spPr bwMode="auto">
          <a:xfrm>
            <a:off x="838200" y="1334962"/>
            <a:ext cx="633934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pt-PT" sz="2400" b="1" dirty="0" err="1">
                <a:latin typeface="Times New Roman" panose="02020603050405020304" pitchFamily="18" charset="0"/>
                <a:cs typeface="Times New Roman" panose="02020603050405020304" pitchFamily="18" charset="0"/>
              </a:rPr>
              <a:t>Silhouette</a:t>
            </a:r>
            <a:r>
              <a:rPr lang="pt-PT" sz="2400" b="1" dirty="0">
                <a:latin typeface="Times New Roman" panose="02020603050405020304" pitchFamily="18" charset="0"/>
                <a:cs typeface="Times New Roman" panose="02020603050405020304" pitchFamily="18" charset="0"/>
              </a:rPr>
              <a:t> </a:t>
            </a:r>
            <a:r>
              <a:rPr lang="pt-PT" sz="2400" b="1" dirty="0" err="1">
                <a:latin typeface="Times New Roman" panose="02020603050405020304" pitchFamily="18" charset="0"/>
                <a:cs typeface="Times New Roman" panose="02020603050405020304" pitchFamily="18" charset="0"/>
              </a:rPr>
              <a:t>Analysis</a:t>
            </a:r>
            <a:r>
              <a:rPr lang="pt-PT" sz="2400" b="1" dirty="0">
                <a:latin typeface="Times New Roman" panose="02020603050405020304" pitchFamily="18" charset="0"/>
                <a:cs typeface="Times New Roman" panose="02020603050405020304" pitchFamily="18" charset="0"/>
              </a:rPr>
              <a:t> (K-</a:t>
            </a:r>
            <a:r>
              <a:rPr lang="pt-PT" sz="2400" b="1" dirty="0" err="1">
                <a:latin typeface="Times New Roman" panose="02020603050405020304" pitchFamily="18" charset="0"/>
                <a:cs typeface="Times New Roman" panose="02020603050405020304" pitchFamily="18" charset="0"/>
              </a:rPr>
              <a:t>Medoids</a:t>
            </a:r>
            <a:r>
              <a:rPr lang="pt-PT" sz="2400" b="1" dirty="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 Rationale:</a:t>
            </a: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 = 2–3 shows high silhouette but overly broad segmentation.</a:t>
            </a: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 = 4 exhibits a sharp drop in silhouette, suggesting weak structure.</a:t>
            </a: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 = 5–8 yields stable silhouette scores (~0.66–0.71), with improved interpretability.</a:t>
            </a: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 = 6 offers a balance between cohesion and segmentation richness:</a:t>
            </a:r>
          </a:p>
          <a:p>
            <a:pPr lvl="1" eaLnBrk="0" fontAlgn="base" hangingPunct="0">
              <a:lnSpc>
                <a:spcPct val="100000"/>
              </a:lnSpc>
              <a:spcBef>
                <a:spcPct val="0"/>
              </a:spcBef>
              <a:spcAft>
                <a:spcPct val="0"/>
              </a:spcAft>
            </a:pPr>
            <a:r>
              <a:rPr kumimoji="0" lang="en-US" altLang="pt-PT"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structure without over-fragmentation.</a:t>
            </a:r>
          </a:p>
          <a:p>
            <a:pPr lvl="1" eaLnBrk="0" fontAlgn="base" hangingPunct="0">
              <a:lnSpc>
                <a:spcPct val="100000"/>
              </a:lnSpc>
              <a:spcBef>
                <a:spcPct val="0"/>
              </a:spcBef>
              <a:spcAft>
                <a:spcPct val="0"/>
              </a:spcAft>
            </a:pPr>
            <a:r>
              <a:rPr kumimoji="0" lang="en-US" altLang="pt-PT"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Compatible with the K-Means solution for consistency.</a:t>
            </a:r>
            <a:endParaRPr lang="en-US" altLang="pt-PT" sz="14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endParaRPr lang="pt-PT" sz="18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pt-PT"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We adopt k = 6 for our final K-Medoids clustering, as it:</a:t>
            </a:r>
            <a:endParaRPr lang="pt-PT" sz="1800" b="1"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interpretable and balanced cluster sizes</a:t>
            </a: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robust cohesion and separation</a:t>
            </a:r>
          </a:p>
          <a:p>
            <a:pPr eaLnBrk="0" fontAlgn="base" hangingPunct="0">
              <a:lnSpc>
                <a:spcPct val="100000"/>
              </a:lnSpc>
              <a:spcBef>
                <a:spcPct val="0"/>
              </a:spcBef>
              <a:spcAft>
                <a:spcPct val="0"/>
              </a:spcAft>
            </a:pPr>
            <a:r>
              <a:rPr kumimoji="0" lang="en-US" altLang="pt-PT"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Aligns with prior K-Means results to enable cross-method comparison</a:t>
            </a:r>
          </a:p>
        </p:txBody>
      </p:sp>
      <p:pic>
        <p:nvPicPr>
          <p:cNvPr id="5" name="Imagem 4">
            <a:extLst>
              <a:ext uri="{FF2B5EF4-FFF2-40B4-BE49-F238E27FC236}">
                <a16:creationId xmlns:a16="http://schemas.microsoft.com/office/drawing/2014/main" id="{D67E02B8-565C-FC21-DA5B-485A447AE651}"/>
              </a:ext>
            </a:extLst>
          </p:cNvPr>
          <p:cNvPicPr>
            <a:picLocks noChangeAspect="1"/>
          </p:cNvPicPr>
          <p:nvPr/>
        </p:nvPicPr>
        <p:blipFill>
          <a:blip r:embed="rId2"/>
          <a:stretch>
            <a:fillRect/>
          </a:stretch>
        </p:blipFill>
        <p:spPr>
          <a:xfrm>
            <a:off x="7039897" y="2479703"/>
            <a:ext cx="4048890" cy="2261594"/>
          </a:xfrm>
          <a:prstGeom prst="rect">
            <a:avLst/>
          </a:prstGeom>
        </p:spPr>
      </p:pic>
    </p:spTree>
    <p:extLst>
      <p:ext uri="{BB962C8B-B14F-4D97-AF65-F5344CB8AC3E}">
        <p14:creationId xmlns:p14="http://schemas.microsoft.com/office/powerpoint/2010/main" val="2010988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672B1-BB8E-6314-8838-837BC158A3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1F3C57-289A-D78D-F772-A99DED196FC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49C9D7FC-FB36-2874-1847-94BC46BF2153}"/>
              </a:ext>
            </a:extLst>
          </p:cNvPr>
          <p:cNvSpPr>
            <a:spLocks noGrp="1" noChangeArrowheads="1"/>
          </p:cNvSpPr>
          <p:nvPr>
            <p:ph idx="1"/>
          </p:nvPr>
        </p:nvSpPr>
        <p:spPr bwMode="auto">
          <a:xfrm>
            <a:off x="838201" y="1334185"/>
            <a:ext cx="1051559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Clustering</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Performance </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Comparison</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vs</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Medoids</a:t>
            </a:r>
            <a:r>
              <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kumimoji="0" lang="pt-PT"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8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Adjusted Rand Index (ARI)</a:t>
            </a:r>
          </a:p>
          <a:p>
            <a:pPr eaLnBrk="0" fontAlgn="base" hangingPunct="0">
              <a:lnSpc>
                <a:spcPct val="100000"/>
              </a:lnSpc>
              <a:spcBef>
                <a:spcPct val="0"/>
              </a:spcBef>
              <a:spcAft>
                <a:spcPct val="0"/>
              </a:spcAft>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ARI (</a:t>
            </a:r>
            <a:r>
              <a:rPr kumimoji="0" lang="en-US"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KMeans</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vs </a:t>
            </a:r>
            <a:r>
              <a:rPr kumimoji="0" lang="en-US" altLang="pt-PT" sz="1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KMedoids</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k=6: 0.861</a:t>
            </a:r>
          </a:p>
          <a:p>
            <a:pPr marL="0" indent="0" eaLnBrk="0" fontAlgn="base" hangingPunct="0">
              <a:lnSpc>
                <a:spcPct val="100000"/>
              </a:lnSpc>
              <a:spcBef>
                <a:spcPct val="0"/>
              </a:spcBef>
              <a:spcAft>
                <a:spcPct val="0"/>
              </a:spcAft>
              <a:buNone/>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Indicates very high agreement, with both algorithms recovering similar segmentations despite methodological differences.</a:t>
            </a:r>
          </a:p>
          <a:p>
            <a:pPr marL="0" indent="0" eaLnBrk="0" fontAlgn="base" hangingPunct="0">
              <a:lnSpc>
                <a:spcPct val="100000"/>
              </a:lnSpc>
              <a:spcBef>
                <a:spcPct val="0"/>
              </a:spcBef>
              <a:spcAft>
                <a:spcPct val="0"/>
              </a:spcAft>
              <a:buNone/>
            </a:pPr>
            <a:endParaRPr lang="en-US" altLang="pt-PT" sz="18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8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Silhouette Scores</a:t>
            </a:r>
          </a:p>
          <a:p>
            <a:pPr eaLnBrk="0" fontAlgn="base" hangingPunct="0">
              <a:lnSpc>
                <a:spcPct val="100000"/>
              </a:lnSpc>
              <a:spcBef>
                <a:spcPct val="0"/>
              </a:spcBef>
              <a:spcAft>
                <a:spcPct val="0"/>
              </a:spcAft>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K-Means (k=</a:t>
            </a:r>
            <a:r>
              <a:rPr lang="en-US" altLang="pt-PT" sz="1800" dirty="0">
                <a:latin typeface="Times New Roman" panose="02020603050405020304" pitchFamily="18" charset="0"/>
                <a:cs typeface="Times New Roman" panose="02020603050405020304" pitchFamily="18" charset="0"/>
              </a:rPr>
              <a:t>6)</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0.687</a:t>
            </a:r>
          </a:p>
          <a:p>
            <a:pPr eaLnBrk="0" fontAlgn="base" hangingPunct="0">
              <a:lnSpc>
                <a:spcPct val="100000"/>
              </a:lnSpc>
              <a:spcBef>
                <a:spcPct val="0"/>
              </a:spcBef>
              <a:spcAft>
                <a:spcPct val="0"/>
              </a:spcAft>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K-Medoids (k=7): 0.667</a:t>
            </a:r>
          </a:p>
          <a:p>
            <a:pPr marL="0" indent="0" eaLnBrk="0" fontAlgn="base" hangingPunct="0">
              <a:lnSpc>
                <a:spcPct val="100000"/>
              </a:lnSpc>
              <a:spcBef>
                <a:spcPct val="0"/>
              </a:spcBef>
              <a:spcAft>
                <a:spcPct val="0"/>
              </a:spcAft>
              <a:buNone/>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Both &gt; 0.6 → strong cluster cohesion and separation</a:t>
            </a:r>
          </a:p>
          <a:p>
            <a:pPr marL="0" indent="0" eaLnBrk="0" fontAlgn="base" hangingPunct="0">
              <a:lnSpc>
                <a:spcPct val="100000"/>
              </a:lnSpc>
              <a:spcBef>
                <a:spcPct val="0"/>
              </a:spcBef>
              <a:spcAft>
                <a:spcPct val="0"/>
              </a:spcAft>
              <a:buNone/>
            </a:pPr>
            <a:r>
              <a:rPr lang="en-US" altLang="pt-PT" sz="1800" dirty="0">
                <a:latin typeface="Times New Roman" panose="02020603050405020304" pitchFamily="18" charset="0"/>
                <a:cs typeface="Times New Roman" panose="02020603050405020304" pitchFamily="18" charset="0"/>
              </a:rPr>
              <a:t>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K-Means only marginally higher (+0.020)</a:t>
            </a:r>
          </a:p>
          <a:p>
            <a:pPr eaLnBrk="0" fontAlgn="base" hangingPunct="0">
              <a:lnSpc>
                <a:spcPct val="100000"/>
              </a:lnSpc>
              <a:spcBef>
                <a:spcPct val="0"/>
              </a:spcBef>
              <a:spcAft>
                <a:spcPct val="0"/>
              </a:spcAft>
            </a:pPr>
            <a:endParaRPr lang="en-US" altLang="pt-PT" sz="18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8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&amp; Choice</a:t>
            </a:r>
          </a:p>
          <a:p>
            <a:pPr eaLnBrk="0" fontAlgn="base" hangingPunct="0">
              <a:lnSpc>
                <a:spcPct val="100000"/>
              </a:lnSpc>
              <a:spcBef>
                <a:spcPct val="0"/>
              </a:spcBef>
              <a:spcAft>
                <a:spcPct val="0"/>
              </a:spcAft>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Clusters are </a:t>
            </a: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comparably well-defined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(silhouette difference &lt; 0.02).</a:t>
            </a: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K-Medoids preferred </a:t>
            </a: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practical interpretation:</a:t>
            </a:r>
          </a:p>
          <a:p>
            <a:pPr lvl="1" eaLnBrk="0" fontAlgn="base" hangingPunct="0">
              <a:lnSpc>
                <a:spcPct val="100000"/>
              </a:lnSpc>
              <a:spcBef>
                <a:spcPct val="0"/>
              </a:spcBef>
              <a:spcAft>
                <a:spcPct val="0"/>
              </a:spcAft>
            </a:pPr>
            <a:r>
              <a:rPr kumimoji="0" lang="en-US" altLang="pt-PT"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Real-world exemplars: </a:t>
            </a:r>
            <a:r>
              <a:rPr kumimoji="0" lang="en-US" altLang="pt-PT"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medoids correspond to actual POIs, enhancing interpretability.</a:t>
            </a:r>
          </a:p>
          <a:p>
            <a:pPr lvl="1" eaLnBrk="0" fontAlgn="base" hangingPunct="0">
              <a:lnSpc>
                <a:spcPct val="100000"/>
              </a:lnSpc>
              <a:spcBef>
                <a:spcPct val="0"/>
              </a:spcBef>
              <a:spcAft>
                <a:spcPct val="0"/>
              </a:spcAft>
            </a:pPr>
            <a:r>
              <a:rPr kumimoji="0" lang="en-US" altLang="pt-PT"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Outlier resistance: </a:t>
            </a:r>
            <a:r>
              <a:rPr kumimoji="0" lang="en-US" altLang="pt-PT"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more robust against extreme or noisy values.</a:t>
            </a:r>
          </a:p>
          <a:p>
            <a:pPr eaLnBrk="0" fontAlgn="base" hangingPunct="0">
              <a:lnSpc>
                <a:spcPct val="100000"/>
              </a:lnSpc>
              <a:spcBef>
                <a:spcPct val="0"/>
              </a:spcBef>
              <a:spcAft>
                <a:spcPct val="0"/>
              </a:spcAft>
            </a:pPr>
            <a:r>
              <a:rPr kumimoji="0" lang="en-US"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Despite the slight drop in silhouette, K-Medoids provides representative, actionable tourism clusters.</a:t>
            </a:r>
            <a:endParaRPr kumimoji="0" lang="pt-PT" altLang="pt-PT"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956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73834-8F18-E848-FFAE-C09AF0ED2572}"/>
              </a:ext>
            </a:extLst>
          </p:cNvPr>
          <p:cNvSpPr>
            <a:spLocks noGrp="1"/>
          </p:cNvSpPr>
          <p:nvPr>
            <p:ph type="title"/>
          </p:nvPr>
        </p:nvSpPr>
        <p:spPr/>
        <p:txBody>
          <a:bodyPr/>
          <a:lstStyle/>
          <a:p>
            <a:r>
              <a:rPr lang="pt-PT" b="1" dirty="0">
                <a:solidFill>
                  <a:srgbClr val="0070C0"/>
                </a:solidFill>
                <a:latin typeface="Times New Roman" panose="02020603050405020304" pitchFamily="18" charset="0"/>
                <a:cs typeface="Times New Roman" panose="02020603050405020304" pitchFamily="18" charset="0"/>
              </a:rPr>
              <a:t>Data </a:t>
            </a:r>
            <a:r>
              <a:rPr lang="pt-PT" b="1" dirty="0" err="1">
                <a:solidFill>
                  <a:srgbClr val="0070C0"/>
                </a:solidFill>
                <a:latin typeface="Times New Roman" panose="02020603050405020304" pitchFamily="18" charset="0"/>
                <a:cs typeface="Times New Roman" panose="02020603050405020304" pitchFamily="18" charset="0"/>
              </a:rPr>
              <a:t>Overview</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393F6305-AAEF-C9E3-1D6B-586240A40E22}"/>
              </a:ext>
            </a:extLst>
          </p:cNvPr>
          <p:cNvSpPr>
            <a:spLocks noGrp="1" noChangeArrowheads="1"/>
          </p:cNvSpPr>
          <p:nvPr>
            <p:ph idx="1"/>
          </p:nvPr>
        </p:nvSpPr>
        <p:spPr bwMode="auto">
          <a:xfrm>
            <a:off x="838200" y="1690688"/>
            <a:ext cx="900389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Source</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Google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Places</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API</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Study</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Area</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17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municipalities</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Porto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Metropolitan</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Area</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a:t>
            </a:r>
          </a:p>
          <a:p>
            <a:pPr marL="0" marR="0" lvl="0" indent="0" algn="l" defTabSz="914400" rtl="0" eaLnBrk="0" fontAlgn="base" latinLnBrk="0" hangingPunct="0">
              <a:lnSpc>
                <a:spcPct val="100000"/>
              </a:lnSpc>
              <a:spcBef>
                <a:spcPct val="0"/>
              </a:spcBef>
              <a:spcAft>
                <a:spcPct val="0"/>
              </a:spcAft>
              <a:buClrTx/>
              <a:buSzTx/>
              <a:buFontTx/>
              <a:buNone/>
              <a:tabLst/>
            </a:pPr>
            <a:b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Datasets</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pt-PT" altLang="pt-PT" sz="2000" dirty="0">
                <a:latin typeface="Times New Roman" panose="02020603050405020304" pitchFamily="18" charset="0"/>
                <a:cs typeface="Times New Roman" panose="02020603050405020304" pitchFamily="18" charset="0"/>
              </a:rPr>
              <a:t> </a:t>
            </a:r>
            <a:r>
              <a:rPr kumimoji="0" lang="en-US" altLang="pt-PT" sz="2000" b="0" i="0" u="sng"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google_places_AMP_with_coordinates</a:t>
            </a:r>
            <a:r>
              <a:rPr kumimoji="0" lang="pt-PT" altLang="pt-PT" sz="20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2000" b="0" i="0" u="sng"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csv</a:t>
            </a:r>
            <a:r>
              <a:rPr kumimoji="0" lang="pt-PT" altLang="pt-PT" sz="20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place</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information</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pt-PT" altLang="pt-PT"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average</a:t>
            </a: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pt-PT" sz="2000" u="sng" dirty="0">
                <a:effectLst/>
                <a:latin typeface="Times New Roman" panose="02020603050405020304" pitchFamily="18" charset="0"/>
                <a:ea typeface="Aptos" panose="020B0004020202020204" pitchFamily="34" charset="0"/>
                <a:cs typeface="Times New Roman" panose="02020603050405020304" pitchFamily="18" charset="0"/>
              </a:rPr>
              <a:t>comments_google_maps_AMP</a:t>
            </a:r>
            <a:r>
              <a:rPr kumimoji="0" lang="pt-PT" altLang="pt-PT" sz="20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.csv:</a:t>
            </a:r>
            <a:r>
              <a:rPr kumimoji="0" lang="pt-PT" altLang="pt-PT" sz="2000" b="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up</a:t>
            </a:r>
            <a:r>
              <a:rPr kumimoji="0" lang="pt-PT" altLang="pt-PT"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to 5 </a:t>
            </a:r>
            <a:r>
              <a:rPr kumimoji="0" lang="pt-PT" altLang="pt-PT" sz="20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reviews</a:t>
            </a:r>
            <a:r>
              <a:rPr kumimoji="0" lang="pt-PT" altLang="pt-PT"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per </a:t>
            </a:r>
            <a:r>
              <a:rPr kumimoji="0" lang="pt-PT" altLang="pt-PT" sz="20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place</a:t>
            </a:r>
            <a:endParaRPr kumimoji="0" lang="pt-PT" altLang="pt-PT"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096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17B5D-8B5A-3BC8-3BF1-13521C25642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2B5497-E335-6AAB-31E4-4B5F2CEB019B}"/>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75599A4-8C34-C075-0668-5F40FE594789}"/>
              </a:ext>
            </a:extLst>
          </p:cNvPr>
          <p:cNvSpPr>
            <a:spLocks noGrp="1" noChangeArrowheads="1"/>
          </p:cNvSpPr>
          <p:nvPr>
            <p:ph idx="1"/>
          </p:nvPr>
        </p:nvSpPr>
        <p:spPr bwMode="auto">
          <a:xfrm>
            <a:off x="838201" y="1690688"/>
            <a:ext cx="1051559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PCA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Visualization</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Medoids</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Applied PCA to project scaled data into 2 dimensions (PC1, PC2)</a:t>
            </a: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Colored each point by </a:t>
            </a:r>
            <a:r>
              <a:rPr kumimoji="0" lang="en-US" altLang="pt-PT" sz="20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its K-Medoids </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label for visual inspection</a:t>
            </a:r>
            <a:endPar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7" name="Tabela 6">
            <a:extLst>
              <a:ext uri="{FF2B5EF4-FFF2-40B4-BE49-F238E27FC236}">
                <a16:creationId xmlns:a16="http://schemas.microsoft.com/office/drawing/2014/main" id="{12B4A3B6-A095-72CA-E604-C8A7CC246AD3}"/>
              </a:ext>
            </a:extLst>
          </p:cNvPr>
          <p:cNvGraphicFramePr>
            <a:graphicFrameLocks noGrp="1"/>
          </p:cNvGraphicFramePr>
          <p:nvPr>
            <p:extLst>
              <p:ext uri="{D42A27DB-BD31-4B8C-83A1-F6EECF244321}">
                <p14:modId xmlns:p14="http://schemas.microsoft.com/office/powerpoint/2010/main" val="3128490960"/>
              </p:ext>
            </p:extLst>
          </p:nvPr>
        </p:nvGraphicFramePr>
        <p:xfrm>
          <a:off x="5122607" y="3429000"/>
          <a:ext cx="5690418" cy="1463040"/>
        </p:xfrm>
        <a:graphic>
          <a:graphicData uri="http://schemas.openxmlformats.org/drawingml/2006/table">
            <a:tbl>
              <a:tblPr>
                <a:tableStyleId>{ED083AE6-46FA-4A59-8FB0-9F97EB10719F}</a:tableStyleId>
              </a:tblPr>
              <a:tblGrid>
                <a:gridCol w="2511858">
                  <a:extLst>
                    <a:ext uri="{9D8B030D-6E8A-4147-A177-3AD203B41FA5}">
                      <a16:colId xmlns:a16="http://schemas.microsoft.com/office/drawing/2014/main" val="1435888704"/>
                    </a:ext>
                  </a:extLst>
                </a:gridCol>
                <a:gridCol w="1588193">
                  <a:extLst>
                    <a:ext uri="{9D8B030D-6E8A-4147-A177-3AD203B41FA5}">
                      <a16:colId xmlns:a16="http://schemas.microsoft.com/office/drawing/2014/main" val="760926160"/>
                    </a:ext>
                  </a:extLst>
                </a:gridCol>
                <a:gridCol w="1590367">
                  <a:extLst>
                    <a:ext uri="{9D8B030D-6E8A-4147-A177-3AD203B41FA5}">
                      <a16:colId xmlns:a16="http://schemas.microsoft.com/office/drawing/2014/main" val="2044066635"/>
                    </a:ext>
                  </a:extLst>
                </a:gridCol>
              </a:tblGrid>
              <a:tr h="0">
                <a:tc>
                  <a:txBody>
                    <a:bodyPr/>
                    <a:lstStyle/>
                    <a:p>
                      <a:r>
                        <a:rPr lang="pt-PT" b="1">
                          <a:latin typeface="Times New Roman" panose="02020603050405020304" pitchFamily="18" charset="0"/>
                          <a:cs typeface="Times New Roman" panose="02020603050405020304" pitchFamily="18" charset="0"/>
                        </a:rPr>
                        <a:t>Feature</a:t>
                      </a:r>
                    </a:p>
                  </a:txBody>
                  <a:tcPr anchor="ctr"/>
                </a:tc>
                <a:tc>
                  <a:txBody>
                    <a:bodyPr/>
                    <a:lstStyle/>
                    <a:p>
                      <a:pPr algn="r"/>
                      <a:r>
                        <a:rPr lang="pt-PT" b="1">
                          <a:latin typeface="Times New Roman" panose="02020603050405020304" pitchFamily="18" charset="0"/>
                          <a:cs typeface="Times New Roman" panose="02020603050405020304" pitchFamily="18" charset="0"/>
                        </a:rPr>
                        <a:t>PC1 Loading</a:t>
                      </a:r>
                    </a:p>
                  </a:txBody>
                  <a:tcPr anchor="ctr"/>
                </a:tc>
                <a:tc>
                  <a:txBody>
                    <a:bodyPr/>
                    <a:lstStyle/>
                    <a:p>
                      <a:pPr algn="r"/>
                      <a:r>
                        <a:rPr lang="pt-PT" b="1" dirty="0">
                          <a:latin typeface="Times New Roman" panose="02020603050405020304" pitchFamily="18" charset="0"/>
                          <a:cs typeface="Times New Roman" panose="02020603050405020304" pitchFamily="18" charset="0"/>
                        </a:rPr>
                        <a:t>PC2 </a:t>
                      </a:r>
                      <a:r>
                        <a:rPr lang="pt-PT" b="1" dirty="0" err="1">
                          <a:latin typeface="Times New Roman" panose="02020603050405020304" pitchFamily="18" charset="0"/>
                          <a:cs typeface="Times New Roman" panose="02020603050405020304" pitchFamily="18" charset="0"/>
                        </a:rPr>
                        <a:t>Loading</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43814943"/>
                  </a:ext>
                </a:extLst>
              </a:tr>
              <a:tr h="0">
                <a:tc>
                  <a:txBody>
                    <a:bodyPr/>
                    <a:lstStyle/>
                    <a:p>
                      <a:r>
                        <a:rPr lang="pt-PT" dirty="0" err="1">
                          <a:latin typeface="Times New Roman" panose="02020603050405020304" pitchFamily="18" charset="0"/>
                          <a:cs typeface="Times New Roman" panose="02020603050405020304" pitchFamily="18" charset="0"/>
                        </a:rPr>
                        <a:t>Rating_Bayes_norm</a:t>
                      </a:r>
                      <a:endParaRPr lang="pt-PT" dirty="0">
                        <a:latin typeface="Times New Roman" panose="02020603050405020304" pitchFamily="18" charset="0"/>
                        <a:cs typeface="Times New Roman" panose="02020603050405020304" pitchFamily="18" charset="0"/>
                      </a:endParaRPr>
                    </a:p>
                  </a:txBody>
                  <a:tcPr anchor="ctr"/>
                </a:tc>
                <a:tc>
                  <a:txBody>
                    <a:bodyPr/>
                    <a:lstStyle/>
                    <a:p>
                      <a:pPr algn="r"/>
                      <a:r>
                        <a:rPr lang="pt-PT" dirty="0">
                          <a:latin typeface="Times New Roman" panose="02020603050405020304" pitchFamily="18" charset="0"/>
                          <a:cs typeface="Times New Roman" panose="02020603050405020304" pitchFamily="18" charset="0"/>
                        </a:rPr>
                        <a:t>0.798</a:t>
                      </a:r>
                    </a:p>
                  </a:txBody>
                  <a:tcPr anchor="ctr"/>
                </a:tc>
                <a:tc>
                  <a:txBody>
                    <a:bodyPr/>
                    <a:lstStyle/>
                    <a:p>
                      <a:pPr algn="r"/>
                      <a:r>
                        <a:rPr lang="pt-PT" dirty="0">
                          <a:latin typeface="Times New Roman" panose="02020603050405020304" pitchFamily="18" charset="0"/>
                          <a:cs typeface="Times New Roman" panose="02020603050405020304" pitchFamily="18" charset="0"/>
                        </a:rPr>
                        <a:t>0.003</a:t>
                      </a:r>
                    </a:p>
                  </a:txBody>
                  <a:tcPr anchor="ctr"/>
                </a:tc>
                <a:extLst>
                  <a:ext uri="{0D108BD9-81ED-4DB2-BD59-A6C34878D82A}">
                    <a16:rowId xmlns:a16="http://schemas.microsoft.com/office/drawing/2014/main" val="1691549107"/>
                  </a:ext>
                </a:extLst>
              </a:tr>
              <a:tr h="0">
                <a:tc>
                  <a:txBody>
                    <a:bodyPr/>
                    <a:lstStyle/>
                    <a:p>
                      <a:r>
                        <a:rPr lang="pt-PT">
                          <a:latin typeface="Times New Roman" panose="02020603050405020304" pitchFamily="18" charset="0"/>
                          <a:cs typeface="Times New Roman" panose="02020603050405020304" pitchFamily="18" charset="0"/>
                        </a:rPr>
                        <a:t>Popularity_norm</a:t>
                      </a:r>
                    </a:p>
                  </a:txBody>
                  <a:tcPr anchor="ctr"/>
                </a:tc>
                <a:tc>
                  <a:txBody>
                    <a:bodyPr/>
                    <a:lstStyle/>
                    <a:p>
                      <a:pPr algn="r"/>
                      <a:r>
                        <a:rPr lang="pt-PT" dirty="0">
                          <a:latin typeface="Times New Roman" panose="02020603050405020304" pitchFamily="18" charset="0"/>
                          <a:cs typeface="Times New Roman" panose="02020603050405020304" pitchFamily="18" charset="0"/>
                        </a:rPr>
                        <a:t>0.081</a:t>
                      </a:r>
                    </a:p>
                  </a:txBody>
                  <a:tcPr anchor="ctr"/>
                </a:tc>
                <a:tc>
                  <a:txBody>
                    <a:bodyPr/>
                    <a:lstStyle/>
                    <a:p>
                      <a:pPr algn="r"/>
                      <a:r>
                        <a:rPr lang="pt-PT" dirty="0">
                          <a:latin typeface="Times New Roman" panose="02020603050405020304" pitchFamily="18" charset="0"/>
                          <a:cs typeface="Times New Roman" panose="02020603050405020304" pitchFamily="18" charset="0"/>
                        </a:rPr>
                        <a:t>0.995</a:t>
                      </a:r>
                    </a:p>
                  </a:txBody>
                  <a:tcPr anchor="ctr"/>
                </a:tc>
                <a:extLst>
                  <a:ext uri="{0D108BD9-81ED-4DB2-BD59-A6C34878D82A}">
                    <a16:rowId xmlns:a16="http://schemas.microsoft.com/office/drawing/2014/main" val="687135690"/>
                  </a:ext>
                </a:extLst>
              </a:tr>
              <a:tr h="0">
                <a:tc>
                  <a:txBody>
                    <a:bodyPr/>
                    <a:lstStyle/>
                    <a:p>
                      <a:r>
                        <a:rPr lang="pt-PT" dirty="0" err="1">
                          <a:latin typeface="Times New Roman" panose="02020603050405020304" pitchFamily="18" charset="0"/>
                          <a:cs typeface="Times New Roman" panose="02020603050405020304" pitchFamily="18" charset="0"/>
                        </a:rPr>
                        <a:t>Sentiment_norm</a:t>
                      </a:r>
                      <a:endParaRPr lang="pt-PT" dirty="0">
                        <a:latin typeface="Times New Roman" panose="02020603050405020304" pitchFamily="18" charset="0"/>
                        <a:cs typeface="Times New Roman" panose="02020603050405020304" pitchFamily="18" charset="0"/>
                      </a:endParaRPr>
                    </a:p>
                  </a:txBody>
                  <a:tcPr anchor="ctr"/>
                </a:tc>
                <a:tc>
                  <a:txBody>
                    <a:bodyPr/>
                    <a:lstStyle/>
                    <a:p>
                      <a:pPr algn="r"/>
                      <a:r>
                        <a:rPr lang="pt-PT" dirty="0">
                          <a:latin typeface="Times New Roman" panose="02020603050405020304" pitchFamily="18" charset="0"/>
                          <a:cs typeface="Times New Roman" panose="02020603050405020304" pitchFamily="18" charset="0"/>
                        </a:rPr>
                        <a:t>0.794</a:t>
                      </a:r>
                    </a:p>
                  </a:txBody>
                  <a:tcPr anchor="ctr"/>
                </a:tc>
                <a:tc>
                  <a:txBody>
                    <a:bodyPr/>
                    <a:lstStyle/>
                    <a:p>
                      <a:pPr algn="r"/>
                      <a:r>
                        <a:rPr lang="pt-PT" dirty="0">
                          <a:latin typeface="Times New Roman" panose="02020603050405020304" pitchFamily="18" charset="0"/>
                          <a:cs typeface="Times New Roman" panose="02020603050405020304" pitchFamily="18" charset="0"/>
                        </a:rPr>
                        <a:t>−0.105</a:t>
                      </a:r>
                    </a:p>
                  </a:txBody>
                  <a:tcPr anchor="ctr"/>
                </a:tc>
                <a:extLst>
                  <a:ext uri="{0D108BD9-81ED-4DB2-BD59-A6C34878D82A}">
                    <a16:rowId xmlns:a16="http://schemas.microsoft.com/office/drawing/2014/main" val="4073721914"/>
                  </a:ext>
                </a:extLst>
              </a:tr>
            </a:tbl>
          </a:graphicData>
        </a:graphic>
      </p:graphicFrame>
      <p:sp>
        <p:nvSpPr>
          <p:cNvPr id="8" name="Rectangle 2">
            <a:extLst>
              <a:ext uri="{FF2B5EF4-FFF2-40B4-BE49-F238E27FC236}">
                <a16:creationId xmlns:a16="http://schemas.microsoft.com/office/drawing/2014/main" id="{A19D1477-ED15-A429-7562-08ABA6216ADD}"/>
              </a:ext>
            </a:extLst>
          </p:cNvPr>
          <p:cNvSpPr txBox="1">
            <a:spLocks noChangeArrowheads="1"/>
          </p:cNvSpPr>
          <p:nvPr/>
        </p:nvSpPr>
        <p:spPr bwMode="auto">
          <a:xfrm>
            <a:off x="5122607" y="5152072"/>
            <a:ext cx="569041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pt-PT" altLang="pt-PT" sz="1600" dirty="0">
                <a:latin typeface="Times New Roman" panose="02020603050405020304" pitchFamily="18" charset="0"/>
                <a:cs typeface="Times New Roman" panose="02020603050405020304" pitchFamily="18" charset="0"/>
              </a:rPr>
              <a:t>PCA </a:t>
            </a:r>
            <a:r>
              <a:rPr lang="pt-PT" altLang="pt-PT" sz="1600" dirty="0" err="1">
                <a:latin typeface="Times New Roman" panose="02020603050405020304" pitchFamily="18" charset="0"/>
                <a:cs typeface="Times New Roman" panose="02020603050405020304" pitchFamily="18" charset="0"/>
              </a:rPr>
              <a:t>Interpretation</a:t>
            </a:r>
            <a:r>
              <a:rPr lang="pt-PT" altLang="pt-PT" sz="1600" dirty="0">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lang="pt-PT" altLang="pt-PT" sz="1600" dirty="0">
                <a:latin typeface="Times New Roman" panose="02020603050405020304" pitchFamily="18" charset="0"/>
                <a:cs typeface="Times New Roman" panose="02020603050405020304" pitchFamily="18" charset="0"/>
              </a:rPr>
              <a:t>PC1 (≈ 0.80 Rating + 0.79 </a:t>
            </a:r>
            <a:r>
              <a:rPr lang="pt-PT" altLang="pt-PT" sz="1600" dirty="0" err="1">
                <a:latin typeface="Times New Roman" panose="02020603050405020304" pitchFamily="18" charset="0"/>
                <a:cs typeface="Times New Roman" panose="02020603050405020304" pitchFamily="18" charset="0"/>
              </a:rPr>
              <a:t>Sentiment</a:t>
            </a:r>
            <a:r>
              <a:rPr lang="pt-PT" altLang="pt-PT" sz="1600" dirty="0">
                <a:latin typeface="Times New Roman" panose="02020603050405020304" pitchFamily="18" charset="0"/>
                <a:cs typeface="Times New Roman" panose="02020603050405020304" pitchFamily="18" charset="0"/>
              </a:rPr>
              <a:t>): captures </a:t>
            </a:r>
            <a:r>
              <a:rPr lang="pt-PT" altLang="pt-PT" sz="1600" dirty="0" err="1">
                <a:latin typeface="Times New Roman" panose="02020603050405020304" pitchFamily="18" charset="0"/>
                <a:cs typeface="Times New Roman" panose="02020603050405020304" pitchFamily="18" charset="0"/>
              </a:rPr>
              <a:t>combined</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quality</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and</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emotional</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intensity</a:t>
            </a:r>
            <a:r>
              <a:rPr lang="pt-PT" altLang="pt-PT" sz="1600" dirty="0">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lang="pt-PT" altLang="pt-PT" sz="1600" dirty="0">
                <a:latin typeface="Times New Roman" panose="02020603050405020304" pitchFamily="18" charset="0"/>
                <a:cs typeface="Times New Roman" panose="02020603050405020304" pitchFamily="18" charset="0"/>
              </a:rPr>
              <a:t>PC2 (≈ 0.995 </a:t>
            </a:r>
            <a:r>
              <a:rPr lang="pt-PT" altLang="pt-PT" sz="1600" dirty="0" err="1">
                <a:latin typeface="Times New Roman" panose="02020603050405020304" pitchFamily="18" charset="0"/>
                <a:cs typeface="Times New Roman" panose="02020603050405020304" pitchFamily="18" charset="0"/>
              </a:rPr>
              <a:t>Popularity</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isolates</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visibility</a:t>
            </a:r>
            <a:r>
              <a:rPr lang="pt-PT" altLang="pt-PT" sz="1600" dirty="0">
                <a:latin typeface="Times New Roman" panose="02020603050405020304" pitchFamily="18" charset="0"/>
                <a:cs typeface="Times New Roman" panose="02020603050405020304" pitchFamily="18" charset="0"/>
              </a:rPr>
              <a:t>/</a:t>
            </a:r>
            <a:r>
              <a:rPr lang="pt-PT" altLang="pt-PT" sz="1600" dirty="0" err="1">
                <a:latin typeface="Times New Roman" panose="02020603050405020304" pitchFamily="18" charset="0"/>
                <a:cs typeface="Times New Roman" panose="02020603050405020304" pitchFamily="18" charset="0"/>
              </a:rPr>
              <a:t>popularity</a:t>
            </a:r>
            <a:r>
              <a:rPr lang="pt-PT" altLang="pt-PT" sz="1600" dirty="0">
                <a:latin typeface="Times New Roman" panose="02020603050405020304" pitchFamily="18" charset="0"/>
                <a:cs typeface="Times New Roman" panose="02020603050405020304" pitchFamily="18" charset="0"/>
              </a:rPr>
              <a:t>” </a:t>
            </a:r>
            <a:r>
              <a:rPr lang="pt-PT" altLang="pt-PT" sz="1600" dirty="0" err="1">
                <a:latin typeface="Times New Roman" panose="02020603050405020304" pitchFamily="18" charset="0"/>
                <a:cs typeface="Times New Roman" panose="02020603050405020304" pitchFamily="18" charset="0"/>
              </a:rPr>
              <a:t>dimension</a:t>
            </a:r>
            <a:endParaRPr lang="pt-PT" altLang="pt-PT" sz="1600" dirty="0">
              <a:latin typeface="Times New Roman" panose="02020603050405020304" pitchFamily="18" charset="0"/>
              <a:cs typeface="Times New Roman" panose="02020603050405020304" pitchFamily="18" charset="0"/>
            </a:endParaRPr>
          </a:p>
        </p:txBody>
      </p:sp>
      <p:pic>
        <p:nvPicPr>
          <p:cNvPr id="5" name="Imagem 4">
            <a:extLst>
              <a:ext uri="{FF2B5EF4-FFF2-40B4-BE49-F238E27FC236}">
                <a16:creationId xmlns:a16="http://schemas.microsoft.com/office/drawing/2014/main" id="{41D83F3B-DC7F-7592-7B38-1ED252E553DC}"/>
              </a:ext>
            </a:extLst>
          </p:cNvPr>
          <p:cNvPicPr>
            <a:picLocks noChangeAspect="1"/>
          </p:cNvPicPr>
          <p:nvPr/>
        </p:nvPicPr>
        <p:blipFill>
          <a:blip r:embed="rId2"/>
          <a:stretch>
            <a:fillRect/>
          </a:stretch>
        </p:blipFill>
        <p:spPr>
          <a:xfrm>
            <a:off x="726010" y="3014128"/>
            <a:ext cx="4132737" cy="3278518"/>
          </a:xfrm>
          <a:prstGeom prst="rect">
            <a:avLst/>
          </a:prstGeom>
        </p:spPr>
      </p:pic>
    </p:spTree>
    <p:extLst>
      <p:ext uri="{BB962C8B-B14F-4D97-AF65-F5344CB8AC3E}">
        <p14:creationId xmlns:p14="http://schemas.microsoft.com/office/powerpoint/2010/main" val="631177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D160D-A673-6A76-D7A5-70FD358C7B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D44796-E8E4-4DCC-8E36-A33902E3D9E2}"/>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62737ABA-4A3A-2B68-7E10-A5E48D8EADC7}"/>
              </a:ext>
            </a:extLst>
          </p:cNvPr>
          <p:cNvSpPr>
            <a:spLocks noGrp="1" noChangeArrowheads="1"/>
          </p:cNvSpPr>
          <p:nvPr>
            <p:ph idx="1"/>
          </p:nvPr>
        </p:nvSpPr>
        <p:spPr bwMode="auto">
          <a:xfrm>
            <a:off x="838200" y="1399228"/>
            <a:ext cx="667377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Clustering</a:t>
            </a:r>
            <a:r>
              <a:rPr kumimoji="0" lang="pt-PT"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Results</a:t>
            </a:r>
            <a:r>
              <a:rPr kumimoji="0" lang="pt-PT"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&amp; </a:t>
            </a:r>
            <a:r>
              <a:rPr kumimoji="0" lang="pt-PT" altLang="pt-PT"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Component</a:t>
            </a:r>
            <a:r>
              <a:rPr kumimoji="0" lang="pt-PT"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Loadings</a:t>
            </a:r>
            <a:r>
              <a:rPr kumimoji="0" lang="pt-PT"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(k=6)</a:t>
            </a:r>
          </a:p>
          <a:p>
            <a:pPr marL="0" indent="0" eaLnBrk="0" fontAlgn="base" hangingPunct="0">
              <a:lnSpc>
                <a:spcPct val="100000"/>
              </a:lnSpc>
              <a:spcBef>
                <a:spcPct val="0"/>
              </a:spcBef>
              <a:spcAft>
                <a:spcPct val="0"/>
              </a:spcAft>
              <a:buNone/>
            </a:pPr>
            <a:endParaRPr lang="pt-PT" altLang="pt-PT" sz="16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Using</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6-cluster K-</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Medoids</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solution</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2D PCA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projection</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PC1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is</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interpreted</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a proxy for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quality</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PC2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reflects</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popularity</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visibility</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endParaRPr lang="pt-PT" altLang="pt-PT" sz="16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PCA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scatterplot</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reveals</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six</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distinguishable</a:t>
            </a:r>
            <a:r>
              <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clusters:</a:t>
            </a:r>
          </a:p>
          <a:p>
            <a:pPr eaLnBrk="0" fontAlgn="base" hangingPunct="0">
              <a:lnSpc>
                <a:spcPct val="100000"/>
              </a:lnSpc>
              <a:spcBef>
                <a:spcPct val="0"/>
              </a:spcBef>
              <a:spcAft>
                <a:spcPct val="0"/>
              </a:spcAft>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2 (Mainstream Core): </a:t>
            </a: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dominant segment (2070 points), positioned near the center — average locations with balanced sentiment and visibility.</a:t>
            </a:r>
          </a:p>
          <a:p>
            <a:pPr eaLnBrk="0" fontAlgn="base" hangingPunct="0">
              <a:lnSpc>
                <a:spcPct val="100000"/>
              </a:lnSpc>
              <a:spcBef>
                <a:spcPct val="0"/>
              </a:spcBef>
              <a:spcAft>
                <a:spcPct val="0"/>
              </a:spcAft>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3 (Flagship Venues): </a:t>
            </a: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Highly rated and popular locations (148 points), situated in the upper-right quadrant of the PCA space.</a:t>
            </a:r>
          </a:p>
          <a:p>
            <a:pPr eaLnBrk="0" fontAlgn="base" hangingPunct="0">
              <a:lnSpc>
                <a:spcPct val="100000"/>
              </a:lnSpc>
              <a:spcBef>
                <a:spcPct val="0"/>
              </a:spcBef>
              <a:spcAft>
                <a:spcPct val="0"/>
              </a:spcAft>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1 (Hidden Popular): </a:t>
            </a: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254 points with low sentiment but higher popularity — possibly overrated or trending places.</a:t>
            </a:r>
          </a:p>
          <a:p>
            <a:pPr eaLnBrk="0" fontAlgn="base" hangingPunct="0">
              <a:lnSpc>
                <a:spcPct val="100000"/>
              </a:lnSpc>
              <a:spcBef>
                <a:spcPct val="0"/>
              </a:spcBef>
              <a:spcAft>
                <a:spcPct val="0"/>
              </a:spcAft>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4 (Underperformers): </a:t>
            </a: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Small cluster (45 points) with low quality and visibility — potentially weak or outdated attractions.</a:t>
            </a:r>
          </a:p>
          <a:p>
            <a:pPr eaLnBrk="0" fontAlgn="base" hangingPunct="0">
              <a:lnSpc>
                <a:spcPct val="100000"/>
              </a:lnSpc>
              <a:spcBef>
                <a:spcPct val="0"/>
              </a:spcBef>
              <a:spcAft>
                <a:spcPct val="0"/>
              </a:spcAft>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0 (Boutique / Niche): </a:t>
            </a: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Only 2 observations, high sentiment but limited exposure — hidden gems or specialized locations.</a:t>
            </a:r>
          </a:p>
          <a:p>
            <a:pPr eaLnBrk="0" fontAlgn="base" hangingPunct="0">
              <a:lnSpc>
                <a:spcPct val="100000"/>
              </a:lnSpc>
              <a:spcBef>
                <a:spcPct val="0"/>
              </a:spcBef>
              <a:spcAft>
                <a:spcPct val="0"/>
              </a:spcAft>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5 (Extreme Outlier): </a:t>
            </a: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single observation with extreme values in both dimensions — likely an anomalous or unique spot.</a:t>
            </a:r>
            <a:endPar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04899C3E-F234-563B-AE34-7723EACD19A1}"/>
              </a:ext>
            </a:extLst>
          </p:cNvPr>
          <p:cNvGraphicFramePr>
            <a:graphicFrameLocks noGrp="1"/>
          </p:cNvGraphicFramePr>
          <p:nvPr>
            <p:extLst>
              <p:ext uri="{D42A27DB-BD31-4B8C-83A1-F6EECF244321}">
                <p14:modId xmlns:p14="http://schemas.microsoft.com/office/powerpoint/2010/main" val="4204171673"/>
              </p:ext>
            </p:extLst>
          </p:nvPr>
        </p:nvGraphicFramePr>
        <p:xfrm>
          <a:off x="7518400" y="2734127"/>
          <a:ext cx="3835400" cy="2346960"/>
        </p:xfrm>
        <a:graphic>
          <a:graphicData uri="http://schemas.openxmlformats.org/drawingml/2006/table">
            <a:tbl>
              <a:tblPr>
                <a:tableStyleId>{ED083AE6-46FA-4A59-8FB0-9F97EB10719F}</a:tableStyleId>
              </a:tblPr>
              <a:tblGrid>
                <a:gridCol w="787400">
                  <a:extLst>
                    <a:ext uri="{9D8B030D-6E8A-4147-A177-3AD203B41FA5}">
                      <a16:colId xmlns:a16="http://schemas.microsoft.com/office/drawing/2014/main" val="2103919988"/>
                    </a:ext>
                  </a:extLst>
                </a:gridCol>
                <a:gridCol w="579120">
                  <a:extLst>
                    <a:ext uri="{9D8B030D-6E8A-4147-A177-3AD203B41FA5}">
                      <a16:colId xmlns:a16="http://schemas.microsoft.com/office/drawing/2014/main" val="2669607073"/>
                    </a:ext>
                  </a:extLst>
                </a:gridCol>
                <a:gridCol w="528320">
                  <a:extLst>
                    <a:ext uri="{9D8B030D-6E8A-4147-A177-3AD203B41FA5}">
                      <a16:colId xmlns:a16="http://schemas.microsoft.com/office/drawing/2014/main" val="3877123237"/>
                    </a:ext>
                  </a:extLst>
                </a:gridCol>
                <a:gridCol w="518160">
                  <a:extLst>
                    <a:ext uri="{9D8B030D-6E8A-4147-A177-3AD203B41FA5}">
                      <a16:colId xmlns:a16="http://schemas.microsoft.com/office/drawing/2014/main" val="445386166"/>
                    </a:ext>
                  </a:extLst>
                </a:gridCol>
                <a:gridCol w="1422400">
                  <a:extLst>
                    <a:ext uri="{9D8B030D-6E8A-4147-A177-3AD203B41FA5}">
                      <a16:colId xmlns:a16="http://schemas.microsoft.com/office/drawing/2014/main" val="1827307502"/>
                    </a:ext>
                  </a:extLst>
                </a:gridCol>
              </a:tblGrid>
              <a:tr h="0">
                <a:tc>
                  <a:txBody>
                    <a:bodyPr/>
                    <a:lstStyle/>
                    <a:p>
                      <a:r>
                        <a:rPr lang="pt-PT" sz="1400" b="1">
                          <a:latin typeface="Times New Roman" panose="02020603050405020304" pitchFamily="18" charset="0"/>
                          <a:cs typeface="Times New Roman" panose="02020603050405020304" pitchFamily="18" charset="0"/>
                        </a:rPr>
                        <a:t>Cluster</a:t>
                      </a:r>
                    </a:p>
                  </a:txBody>
                  <a:tcPr anchor="ctr"/>
                </a:tc>
                <a:tc>
                  <a:txBody>
                    <a:bodyPr/>
                    <a:lstStyle/>
                    <a:p>
                      <a:r>
                        <a:rPr lang="pt-PT" sz="1400" b="1">
                          <a:latin typeface="Times New Roman" panose="02020603050405020304" pitchFamily="18" charset="0"/>
                          <a:cs typeface="Times New Roman" panose="02020603050405020304" pitchFamily="18" charset="0"/>
                        </a:rPr>
                        <a:t>Size</a:t>
                      </a:r>
                    </a:p>
                  </a:txBody>
                  <a:tcPr anchor="ctr"/>
                </a:tc>
                <a:tc>
                  <a:txBody>
                    <a:bodyPr/>
                    <a:lstStyle/>
                    <a:p>
                      <a:r>
                        <a:rPr lang="pt-PT" sz="1400" b="1">
                          <a:latin typeface="Times New Roman" panose="02020603050405020304" pitchFamily="18" charset="0"/>
                          <a:cs typeface="Times New Roman" panose="02020603050405020304" pitchFamily="18" charset="0"/>
                        </a:rPr>
                        <a:t>PC1</a:t>
                      </a:r>
                    </a:p>
                  </a:txBody>
                  <a:tcPr anchor="ctr"/>
                </a:tc>
                <a:tc>
                  <a:txBody>
                    <a:bodyPr/>
                    <a:lstStyle/>
                    <a:p>
                      <a:r>
                        <a:rPr lang="pt-PT" sz="1400" b="1">
                          <a:latin typeface="Times New Roman" panose="02020603050405020304" pitchFamily="18" charset="0"/>
                          <a:cs typeface="Times New Roman" panose="02020603050405020304" pitchFamily="18" charset="0"/>
                        </a:rPr>
                        <a:t>PC2</a:t>
                      </a:r>
                    </a:p>
                  </a:txBody>
                  <a:tcPr anchor="ctr"/>
                </a:tc>
                <a:tc>
                  <a:txBody>
                    <a:bodyPr/>
                    <a:lstStyle/>
                    <a:p>
                      <a:r>
                        <a:rPr lang="pt-PT" sz="1400" b="1" dirty="0" err="1">
                          <a:latin typeface="Times New Roman" panose="02020603050405020304" pitchFamily="18" charset="0"/>
                          <a:cs typeface="Times New Roman" panose="02020603050405020304" pitchFamily="18" charset="0"/>
                        </a:rPr>
                        <a:t>Profile</a:t>
                      </a:r>
                      <a:endParaRPr lang="pt-PT"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33786965"/>
                  </a:ext>
                </a:extLst>
              </a:tr>
              <a:tr h="0">
                <a:tc>
                  <a:txBody>
                    <a:bodyPr/>
                    <a:lstStyle/>
                    <a:p>
                      <a:r>
                        <a:rPr lang="pt-PT" sz="1400">
                          <a:latin typeface="Times New Roman" panose="02020603050405020304" pitchFamily="18" charset="0"/>
                          <a:cs typeface="Times New Roman" panose="02020603050405020304" pitchFamily="18" charset="0"/>
                        </a:rPr>
                        <a:t>2</a:t>
                      </a:r>
                    </a:p>
                  </a:txBody>
                  <a:tcPr anchor="ctr"/>
                </a:tc>
                <a:tc>
                  <a:txBody>
                    <a:bodyPr/>
                    <a:lstStyle/>
                    <a:p>
                      <a:r>
                        <a:rPr lang="pt-PT" sz="1400">
                          <a:latin typeface="Times New Roman" panose="02020603050405020304" pitchFamily="18" charset="0"/>
                          <a:cs typeface="Times New Roman" panose="02020603050405020304" pitchFamily="18" charset="0"/>
                        </a:rPr>
                        <a:t>2070</a:t>
                      </a:r>
                    </a:p>
                  </a:txBody>
                  <a:tcPr anchor="ctr"/>
                </a:tc>
                <a:tc>
                  <a:txBody>
                    <a:bodyPr/>
                    <a:lstStyle/>
                    <a:p>
                      <a:r>
                        <a:rPr lang="pt-PT" sz="1400">
                          <a:latin typeface="Times New Roman" panose="02020603050405020304" pitchFamily="18" charset="0"/>
                          <a:cs typeface="Times New Roman" panose="02020603050405020304" pitchFamily="18" charset="0"/>
                        </a:rPr>
                        <a:t>≈ 0</a:t>
                      </a:r>
                    </a:p>
                  </a:txBody>
                  <a:tcPr anchor="ctr"/>
                </a:tc>
                <a:tc>
                  <a:txBody>
                    <a:bodyPr/>
                    <a:lstStyle/>
                    <a:p>
                      <a:r>
                        <a:rPr lang="pt-PT" sz="1400">
                          <a:latin typeface="Times New Roman" panose="02020603050405020304" pitchFamily="18" charset="0"/>
                          <a:cs typeface="Times New Roman" panose="02020603050405020304" pitchFamily="18" charset="0"/>
                        </a:rPr>
                        <a:t>≈ 0</a:t>
                      </a:r>
                    </a:p>
                  </a:txBody>
                  <a:tcPr anchor="ctr"/>
                </a:tc>
                <a:tc>
                  <a:txBody>
                    <a:bodyPr/>
                    <a:lstStyle/>
                    <a:p>
                      <a:r>
                        <a:rPr lang="pt-PT" sz="1400">
                          <a:latin typeface="Times New Roman" panose="02020603050405020304" pitchFamily="18" charset="0"/>
                          <a:cs typeface="Times New Roman" panose="02020603050405020304" pitchFamily="18" charset="0"/>
                        </a:rPr>
                        <a:t>Mainstream Core</a:t>
                      </a:r>
                    </a:p>
                  </a:txBody>
                  <a:tcPr anchor="ctr"/>
                </a:tc>
                <a:extLst>
                  <a:ext uri="{0D108BD9-81ED-4DB2-BD59-A6C34878D82A}">
                    <a16:rowId xmlns:a16="http://schemas.microsoft.com/office/drawing/2014/main" val="189869752"/>
                  </a:ext>
                </a:extLst>
              </a:tr>
              <a:tr h="0">
                <a:tc>
                  <a:txBody>
                    <a:bodyPr/>
                    <a:lstStyle/>
                    <a:p>
                      <a:r>
                        <a:rPr lang="pt-PT" sz="1400">
                          <a:latin typeface="Times New Roman" panose="02020603050405020304" pitchFamily="18" charset="0"/>
                          <a:cs typeface="Times New Roman" panose="02020603050405020304" pitchFamily="18" charset="0"/>
                        </a:rPr>
                        <a:t>3</a:t>
                      </a:r>
                    </a:p>
                  </a:txBody>
                  <a:tcPr anchor="ctr"/>
                </a:tc>
                <a:tc>
                  <a:txBody>
                    <a:bodyPr/>
                    <a:lstStyle/>
                    <a:p>
                      <a:r>
                        <a:rPr lang="pt-PT" sz="1400">
                          <a:latin typeface="Times New Roman" panose="02020603050405020304" pitchFamily="18" charset="0"/>
                          <a:cs typeface="Times New Roman" panose="02020603050405020304" pitchFamily="18" charset="0"/>
                        </a:rPr>
                        <a:t>148</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dirty="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Flagship Venues</a:t>
                      </a:r>
                    </a:p>
                  </a:txBody>
                  <a:tcPr anchor="ctr"/>
                </a:tc>
                <a:extLst>
                  <a:ext uri="{0D108BD9-81ED-4DB2-BD59-A6C34878D82A}">
                    <a16:rowId xmlns:a16="http://schemas.microsoft.com/office/drawing/2014/main" val="2007891407"/>
                  </a:ext>
                </a:extLst>
              </a:tr>
              <a:tr h="0">
                <a:tc>
                  <a:txBody>
                    <a:bodyPr/>
                    <a:lstStyle/>
                    <a:p>
                      <a:r>
                        <a:rPr lang="pt-PT" sz="1400">
                          <a:latin typeface="Times New Roman" panose="02020603050405020304" pitchFamily="18" charset="0"/>
                          <a:cs typeface="Times New Roman" panose="02020603050405020304" pitchFamily="18" charset="0"/>
                        </a:rPr>
                        <a:t>1</a:t>
                      </a:r>
                    </a:p>
                  </a:txBody>
                  <a:tcPr anchor="ctr"/>
                </a:tc>
                <a:tc>
                  <a:txBody>
                    <a:bodyPr/>
                    <a:lstStyle/>
                    <a:p>
                      <a:r>
                        <a:rPr lang="pt-PT" sz="1400">
                          <a:latin typeface="Times New Roman" panose="02020603050405020304" pitchFamily="18" charset="0"/>
                          <a:cs typeface="Times New Roman" panose="02020603050405020304" pitchFamily="18" charset="0"/>
                        </a:rPr>
                        <a:t>254</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Hidden Popular</a:t>
                      </a:r>
                    </a:p>
                  </a:txBody>
                  <a:tcPr anchor="ctr"/>
                </a:tc>
                <a:extLst>
                  <a:ext uri="{0D108BD9-81ED-4DB2-BD59-A6C34878D82A}">
                    <a16:rowId xmlns:a16="http://schemas.microsoft.com/office/drawing/2014/main" val="2659650258"/>
                  </a:ext>
                </a:extLst>
              </a:tr>
              <a:tr h="0">
                <a:tc>
                  <a:txBody>
                    <a:bodyPr/>
                    <a:lstStyle/>
                    <a:p>
                      <a:r>
                        <a:rPr lang="pt-PT" sz="1400">
                          <a:latin typeface="Times New Roman" panose="02020603050405020304" pitchFamily="18" charset="0"/>
                          <a:cs typeface="Times New Roman" panose="02020603050405020304" pitchFamily="18" charset="0"/>
                        </a:rPr>
                        <a:t>4</a:t>
                      </a:r>
                    </a:p>
                  </a:txBody>
                  <a:tcPr anchor="ctr"/>
                </a:tc>
                <a:tc>
                  <a:txBody>
                    <a:bodyPr/>
                    <a:lstStyle/>
                    <a:p>
                      <a:r>
                        <a:rPr lang="pt-PT" sz="1400">
                          <a:latin typeface="Times New Roman" panose="02020603050405020304" pitchFamily="18" charset="0"/>
                          <a:cs typeface="Times New Roman" panose="02020603050405020304" pitchFamily="18" charset="0"/>
                        </a:rPr>
                        <a:t>45</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Underperformers</a:t>
                      </a:r>
                    </a:p>
                  </a:txBody>
                  <a:tcPr anchor="ctr"/>
                </a:tc>
                <a:extLst>
                  <a:ext uri="{0D108BD9-81ED-4DB2-BD59-A6C34878D82A}">
                    <a16:rowId xmlns:a16="http://schemas.microsoft.com/office/drawing/2014/main" val="719073669"/>
                  </a:ext>
                </a:extLst>
              </a:tr>
              <a:tr h="0">
                <a:tc>
                  <a:txBody>
                    <a:bodyPr/>
                    <a:lstStyle/>
                    <a:p>
                      <a:r>
                        <a:rPr lang="pt-PT" sz="1400">
                          <a:latin typeface="Times New Roman" panose="02020603050405020304" pitchFamily="18" charset="0"/>
                          <a:cs typeface="Times New Roman" panose="02020603050405020304" pitchFamily="18" charset="0"/>
                        </a:rPr>
                        <a:t>0</a:t>
                      </a:r>
                    </a:p>
                  </a:txBody>
                  <a:tcPr anchor="ctr"/>
                </a:tc>
                <a:tc>
                  <a:txBody>
                    <a:bodyPr/>
                    <a:lstStyle/>
                    <a:p>
                      <a:r>
                        <a:rPr lang="pt-PT" sz="1400">
                          <a:latin typeface="Times New Roman" panose="02020603050405020304" pitchFamily="18" charset="0"/>
                          <a:cs typeface="Times New Roman" panose="02020603050405020304" pitchFamily="18" charset="0"/>
                        </a:rPr>
                        <a:t>2</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Boutique / Niche</a:t>
                      </a:r>
                    </a:p>
                  </a:txBody>
                  <a:tcPr anchor="ctr"/>
                </a:tc>
                <a:extLst>
                  <a:ext uri="{0D108BD9-81ED-4DB2-BD59-A6C34878D82A}">
                    <a16:rowId xmlns:a16="http://schemas.microsoft.com/office/drawing/2014/main" val="480151744"/>
                  </a:ext>
                </a:extLst>
              </a:tr>
              <a:tr h="0">
                <a:tc>
                  <a:txBody>
                    <a:bodyPr/>
                    <a:lstStyle/>
                    <a:p>
                      <a:r>
                        <a:rPr lang="pt-PT" sz="1400">
                          <a:latin typeface="Times New Roman" panose="02020603050405020304" pitchFamily="18" charset="0"/>
                          <a:cs typeface="Times New Roman" panose="02020603050405020304" pitchFamily="18" charset="0"/>
                        </a:rPr>
                        <a:t>5</a:t>
                      </a:r>
                    </a:p>
                  </a:txBody>
                  <a:tcPr anchor="ctr"/>
                </a:tc>
                <a:tc>
                  <a:txBody>
                    <a:bodyPr/>
                    <a:lstStyle/>
                    <a:p>
                      <a:r>
                        <a:rPr lang="pt-PT" sz="1400">
                          <a:latin typeface="Times New Roman" panose="02020603050405020304" pitchFamily="18" charset="0"/>
                          <a:cs typeface="Times New Roman" panose="02020603050405020304" pitchFamily="18" charset="0"/>
                        </a:rPr>
                        <a:t>1</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a:t>
                      </a:r>
                    </a:p>
                  </a:txBody>
                  <a:tcPr anchor="ctr"/>
                </a:tc>
                <a:tc>
                  <a:txBody>
                    <a:bodyPr/>
                    <a:lstStyle/>
                    <a:p>
                      <a:r>
                        <a:rPr lang="pt-PT" sz="1400" dirty="0">
                          <a:latin typeface="Times New Roman" panose="02020603050405020304" pitchFamily="18" charset="0"/>
                          <a:cs typeface="Times New Roman" panose="02020603050405020304" pitchFamily="18" charset="0"/>
                        </a:rPr>
                        <a:t>Extreme </a:t>
                      </a:r>
                      <a:r>
                        <a:rPr lang="pt-PT" sz="1400" dirty="0" err="1">
                          <a:latin typeface="Times New Roman" panose="02020603050405020304" pitchFamily="18" charset="0"/>
                          <a:cs typeface="Times New Roman" panose="02020603050405020304" pitchFamily="18" charset="0"/>
                        </a:rPr>
                        <a:t>Outlier</a:t>
                      </a:r>
                      <a:endParaRPr lang="pt-PT"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92164845"/>
                  </a:ext>
                </a:extLst>
              </a:tr>
            </a:tbl>
          </a:graphicData>
        </a:graphic>
      </p:graphicFrame>
    </p:spTree>
    <p:extLst>
      <p:ext uri="{BB962C8B-B14F-4D97-AF65-F5344CB8AC3E}">
        <p14:creationId xmlns:p14="http://schemas.microsoft.com/office/powerpoint/2010/main" val="219130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A7F3-EE36-78BF-23F1-EC80D1996B3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A189D64-C2EF-20E5-FA8D-797C3463A0BE}"/>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9DB8A56D-1C73-8865-79F6-362A5DF90232}"/>
              </a:ext>
            </a:extLst>
          </p:cNvPr>
          <p:cNvSpPr>
            <a:spLocks noGrp="1" noChangeArrowheads="1"/>
          </p:cNvSpPr>
          <p:nvPr>
            <p:ph idx="1"/>
          </p:nvPr>
        </p:nvSpPr>
        <p:spPr bwMode="auto">
          <a:xfrm>
            <a:off x="838200" y="1690062"/>
            <a:ext cx="1051559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Exporting</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Clustered</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Dataset</a:t>
            </a: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endPar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exported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full</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composite</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index</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with</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all</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cluster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assignments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 CSV file for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reproducibility</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downstream</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analysis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lang="pt-PT" altLang="pt-PT" sz="20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saved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 </a:t>
            </a:r>
            <a:r>
              <a:rPr kumimoji="0" lang="pt-PT"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composite_index_with_clusters.csv</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containing</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00000"/>
              </a:lnSpc>
              <a:spcBef>
                <a:spcPct val="0"/>
              </a:spcBef>
              <a:spcAft>
                <a:spcPct val="0"/>
              </a:spcAft>
            </a:pP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Original POI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attributes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(ratings,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sentiment</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popularity</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PCA scores, etc.)</a:t>
            </a:r>
          </a:p>
          <a:p>
            <a:pPr eaLnBrk="0" fontAlgn="base" hangingPunct="0">
              <a:lnSpc>
                <a:spcPct val="100000"/>
              </a:lnSpc>
              <a:spcBef>
                <a:spcPct val="0"/>
              </a:spcBef>
              <a:spcAft>
                <a:spcPct val="0"/>
              </a:spcAft>
            </a:pP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Means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labels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k=2,3,6,</a:t>
            </a:r>
            <a:r>
              <a:rPr lang="pt-PT" altLang="pt-PT" sz="2000" dirty="0">
                <a:latin typeface="Times New Roman" panose="02020603050405020304" pitchFamily="18" charset="0"/>
                <a:cs typeface="Times New Roman" panose="02020603050405020304" pitchFamily="18" charset="0"/>
              </a:rPr>
              <a:t> 7, 8</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9 (cluster_k2, (…), cluster_k9)</a:t>
            </a:r>
          </a:p>
          <a:p>
            <a:pPr eaLnBrk="0" fontAlgn="base" hangingPunct="0">
              <a:lnSpc>
                <a:spcPct val="100000"/>
              </a:lnSpc>
              <a:spcBef>
                <a:spcPct val="0"/>
              </a:spcBef>
              <a:spcAft>
                <a:spcPct val="0"/>
              </a:spcAft>
            </a:pP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Medoids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labels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k=6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k=7 (cluster_k6_pam, cluster_k7_pam)</a:t>
            </a:r>
          </a:p>
          <a:p>
            <a:pPr marL="0" indent="0" eaLnBrk="0" fontAlgn="base" hangingPunct="0">
              <a:lnSpc>
                <a:spcPct val="100000"/>
              </a:lnSpc>
              <a:spcBef>
                <a:spcPct val="0"/>
              </a:spcBef>
              <a:spcAft>
                <a:spcPct val="0"/>
              </a:spcAft>
              <a:buNone/>
            </a:pPr>
            <a:endParaRPr lang="pt-PT" altLang="pt-PT" sz="20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consolidated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ensures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easy</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sharing</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integration</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with</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mapping</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or</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spatial‐statistical</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pt-PT"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tools</a:t>
            </a:r>
            <a:r>
              <a:rPr kumimoji="0" lang="pt-PT"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95791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984E2-57BA-80E4-DE76-2380DB96BC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8A4A23-E030-C635-1D3E-12B21E1384BE}"/>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Clustering Methodology</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9" name="Marcador de Posição de Conteúdo 8">
            <a:extLst>
              <a:ext uri="{FF2B5EF4-FFF2-40B4-BE49-F238E27FC236}">
                <a16:creationId xmlns:a16="http://schemas.microsoft.com/office/drawing/2014/main" id="{C762AA21-AEBA-77DB-AC2A-27C6BB839430}"/>
              </a:ext>
            </a:extLst>
          </p:cNvPr>
          <p:cNvSpPr>
            <a:spLocks noGrp="1"/>
          </p:cNvSpPr>
          <p:nvPr>
            <p:ph idx="1"/>
          </p:nvPr>
        </p:nvSpPr>
        <p:spPr>
          <a:xfrm>
            <a:off x="838199" y="1825625"/>
            <a:ext cx="10515599" cy="4667250"/>
          </a:xfrm>
        </p:spPr>
        <p:txBody>
          <a:bodyPr>
            <a:normAutofit/>
          </a:bodyPr>
          <a:lstStyle/>
          <a:p>
            <a:pPr marL="0" marR="0" lvl="0" indent="0" fontAlgn="base">
              <a:lnSpc>
                <a:spcPct val="90000"/>
              </a:lnSpc>
              <a:spcBef>
                <a:spcPct val="0"/>
              </a:spcBef>
              <a:spcAft>
                <a:spcPts val="600"/>
              </a:spcAft>
              <a:buClrTx/>
              <a:buSzTx/>
              <a:buNone/>
              <a:tabLst/>
            </a:pPr>
            <a:r>
              <a:rPr lang="en-US" altLang="pt-PT" sz="2400" b="1" dirty="0">
                <a:latin typeface="Times New Roman" panose="02020603050405020304" pitchFamily="18" charset="0"/>
                <a:cs typeface="Times New Roman" panose="02020603050405020304" pitchFamily="18" charset="0"/>
              </a:rPr>
              <a:t>D</a:t>
            </a:r>
            <a:r>
              <a:rPr kumimoji="0" lang="en-US" altLang="pt-PT" sz="2400" b="1" i="0" u="none" strike="noStrike" cap="none" normalizeH="0" baseline="0" dirty="0">
                <a:ln>
                  <a:noFill/>
                </a:ln>
                <a:effectLst/>
                <a:latin typeface="Times New Roman" panose="02020603050405020304" pitchFamily="18" charset="0"/>
                <a:cs typeface="Times New Roman" panose="02020603050405020304" pitchFamily="18" charset="0"/>
              </a:rPr>
              <a:t>ata was exported to composite_index_with_clusters.csv</a:t>
            </a:r>
          </a:p>
          <a:p>
            <a:pPr marL="0" marR="0" lvl="0" indent="0" fontAlgn="base">
              <a:lnSpc>
                <a:spcPct val="90000"/>
              </a:lnSpc>
              <a:spcBef>
                <a:spcPct val="0"/>
              </a:spcBef>
              <a:spcAft>
                <a:spcPts val="600"/>
              </a:spcAft>
              <a:buClrTx/>
              <a:buSzTx/>
              <a:buNone/>
              <a:tabLst/>
            </a:pPr>
            <a:endParaRPr lang="en-US" altLang="pt-PT" sz="2400" dirty="0">
              <a:latin typeface="Times New Roman" panose="02020603050405020304" pitchFamily="18" charset="0"/>
              <a:cs typeface="Times New Roman" panose="02020603050405020304" pitchFamily="18" charset="0"/>
            </a:endParaRP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Columns: '</a:t>
            </a:r>
            <a:r>
              <a:rPr lang="en-US" altLang="pt-PT" sz="2400" dirty="0" err="1">
                <a:latin typeface="Times New Roman" panose="02020603050405020304" pitchFamily="18" charset="0"/>
                <a:cs typeface="Times New Roman" panose="02020603050405020304" pitchFamily="18" charset="0"/>
              </a:rPr>
              <a:t>Cidade</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Categoria</a:t>
            </a:r>
            <a:r>
              <a:rPr lang="en-US" altLang="pt-PT" sz="2400" dirty="0">
                <a:latin typeface="Times New Roman" panose="02020603050405020304" pitchFamily="18" charset="0"/>
                <a:cs typeface="Times New Roman" panose="02020603050405020304" pitchFamily="18" charset="0"/>
              </a:rPr>
              <a:t>', 'Nome', 'Rating', '</a:t>
            </a:r>
            <a:r>
              <a:rPr lang="en-US" altLang="pt-PT" sz="2400" dirty="0" err="1">
                <a:latin typeface="Times New Roman" panose="02020603050405020304" pitchFamily="18" charset="0"/>
                <a:cs typeface="Times New Roman" panose="02020603050405020304" pitchFamily="18" charset="0"/>
              </a:rPr>
              <a:t>Endereço</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Tipos</a:t>
            </a:r>
            <a:r>
              <a:rPr lang="en-US" altLang="pt-PT" sz="2400" dirty="0">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'Latitude', 'Longitude', '</a:t>
            </a:r>
            <a:r>
              <a:rPr lang="en-US" altLang="pt-PT" sz="2400" dirty="0" err="1">
                <a:latin typeface="Times New Roman" panose="02020603050405020304" pitchFamily="18" charset="0"/>
                <a:cs typeface="Times New Roman" panose="02020603050405020304" pitchFamily="18" charset="0"/>
              </a:rPr>
              <a:t>Total_Reviews</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id_unico</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Grupo_Tematico</a:t>
            </a:r>
            <a:r>
              <a:rPr lang="en-US" altLang="pt-PT" sz="2400" dirty="0">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Locais_Semelhantes_Perto</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Latitude_Nova</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Longitude_Nova</a:t>
            </a:r>
            <a:r>
              <a:rPr lang="en-US" altLang="pt-PT" sz="2400" dirty="0">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Endereço_Limpo</a:t>
            </a:r>
            <a:r>
              <a:rPr lang="en-US" altLang="pt-PT" sz="2400" dirty="0">
                <a:latin typeface="Times New Roman" panose="02020603050405020304" pitchFamily="18" charset="0"/>
                <a:cs typeface="Times New Roman" panose="02020603050405020304" pitchFamily="18" charset="0"/>
              </a:rPr>
              <a:t>', 'shrinkage', '</a:t>
            </a:r>
            <a:r>
              <a:rPr lang="en-US" altLang="pt-PT" sz="2400" dirty="0" err="1">
                <a:latin typeface="Times New Roman" panose="02020603050405020304" pitchFamily="18" charset="0"/>
                <a:cs typeface="Times New Roman" panose="02020603050405020304" pitchFamily="18" charset="0"/>
              </a:rPr>
              <a:t>Rating_Bayes</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Nome_Local</a:t>
            </a:r>
            <a:r>
              <a:rPr lang="en-US" altLang="pt-PT" sz="2400" dirty="0">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Avg_Polarity</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Rating_Bayes_norm</a:t>
            </a: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Popularity_norm</a:t>
            </a:r>
            <a:r>
              <a:rPr lang="en-US" altLang="pt-PT" sz="2400" dirty="0">
                <a:latin typeface="Times New Roman" panose="02020603050405020304" pitchFamily="18" charset="0"/>
                <a:cs typeface="Times New Roman" panose="02020603050405020304" pitchFamily="18" charset="0"/>
              </a:rPr>
              <a:t>',</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a:t>
            </a:r>
            <a:r>
              <a:rPr lang="en-US" altLang="pt-PT" sz="2400" dirty="0" err="1">
                <a:latin typeface="Times New Roman" panose="02020603050405020304" pitchFamily="18" charset="0"/>
                <a:cs typeface="Times New Roman" panose="02020603050405020304" pitchFamily="18" charset="0"/>
              </a:rPr>
              <a:t>Sentiment_norm</a:t>
            </a:r>
            <a:r>
              <a:rPr lang="en-US" altLang="pt-PT" sz="2400" dirty="0">
                <a:latin typeface="Times New Roman" panose="02020603050405020304" pitchFamily="18" charset="0"/>
                <a:cs typeface="Times New Roman" panose="02020603050405020304" pitchFamily="18" charset="0"/>
              </a:rPr>
              <a:t>', 'IGATP', 'cluster_k2', 'cluster_k3', 'cluster_k6',</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'cluster_k7', 'cluster_k8', 'cluster_k9', 'cluster_k7_pam',</a:t>
            </a:r>
          </a:p>
          <a:p>
            <a:pPr marL="0" marR="0" lvl="0" indent="0" fontAlgn="base">
              <a:lnSpc>
                <a:spcPct val="90000"/>
              </a:lnSpc>
              <a:spcBef>
                <a:spcPct val="0"/>
              </a:spcBef>
              <a:spcAft>
                <a:spcPts val="600"/>
              </a:spcAft>
              <a:buClrTx/>
              <a:buSzTx/>
              <a:buNone/>
              <a:tabLst/>
            </a:pPr>
            <a:r>
              <a:rPr lang="en-US" altLang="pt-PT" sz="2400" dirty="0">
                <a:latin typeface="Times New Roman" panose="02020603050405020304" pitchFamily="18" charset="0"/>
                <a:cs typeface="Times New Roman" panose="02020603050405020304" pitchFamily="18" charset="0"/>
              </a:rPr>
              <a:t>       'cluster_k6_pam'</a:t>
            </a:r>
            <a:endParaRPr lang="en-US" sz="2400" b="1" dirty="0">
              <a:latin typeface="Times New Roman" panose="02020603050405020304" pitchFamily="18" charset="0"/>
              <a:cs typeface="Times New Roman" panose="02020603050405020304" pitchFamily="18" charset="0"/>
            </a:endParaRPr>
          </a:p>
          <a:p>
            <a:pPr marL="0" indent="0">
              <a:buNone/>
            </a:pPr>
            <a:endParaRPr lang="pt-PT"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indent="0">
              <a:buNone/>
            </a:pPr>
            <a:endParaRPr lang="pt-P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64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79A69-509E-9990-0369-8401364389A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EF6D1D0-86B3-3572-3491-F6FAEE53CE6A}"/>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3BC5669D-6F01-FB4B-D2F4-4D170F4FCEA2}"/>
              </a:ext>
            </a:extLst>
          </p:cNvPr>
          <p:cNvSpPr>
            <a:spLocks noGrp="1" noChangeArrowheads="1"/>
          </p:cNvSpPr>
          <p:nvPr>
            <p:ph idx="1"/>
          </p:nvPr>
        </p:nvSpPr>
        <p:spPr bwMode="auto">
          <a:xfrm>
            <a:off x="838201" y="1690688"/>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Perform Topic Modeling?</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Uncover Latent Themes </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Automatically extract recurring topics from thousands of visitor comments</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Reveal what aspects (e.g. food, service, views) drive perceptions</a:t>
            </a:r>
          </a:p>
          <a:p>
            <a:pPr marL="0" indent="0" eaLnBrk="0" fontAlgn="base" hangingPunct="0">
              <a:lnSpc>
                <a:spcPct val="100000"/>
              </a:lnSpc>
              <a:spcBef>
                <a:spcPct val="0"/>
              </a:spcBef>
              <a:spcAft>
                <a:spcPct val="0"/>
              </a:spcAft>
              <a:buNone/>
            </a:pPr>
            <a:endParaRPr lang="en-US" altLang="pt-PT" sz="16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Complement Quantitative Indices</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 beyond star ratings and sentiment scores to understand why attractions are loved (or criticized)</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Link thematic insights to our Bayesian-adjusted ratings for richer interpretation• Inform Strategic </a:t>
            </a:r>
          </a:p>
          <a:p>
            <a:pPr marL="0" indent="0" eaLnBrk="0" fontAlgn="base" hangingPunct="0">
              <a:lnSpc>
                <a:spcPct val="100000"/>
              </a:lnSpc>
              <a:spcBef>
                <a:spcPct val="0"/>
              </a:spcBef>
              <a:spcAft>
                <a:spcPct val="0"/>
              </a:spcAft>
              <a:buNone/>
            </a:pPr>
            <a:endParaRPr lang="en-US" altLang="pt-PT" sz="16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Actions</a:t>
            </a:r>
            <a:endPar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Identify strengths (e.g. “wine tasting,” “scenic overlooks”) and pain points (e.g. “long waits,” “high prices”)</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Guide targeted improvements and marketing messages based on actual visitor language</a:t>
            </a:r>
          </a:p>
          <a:p>
            <a:pPr marL="0" indent="0" eaLnBrk="0" fontAlgn="base" hangingPunct="0">
              <a:lnSpc>
                <a:spcPct val="100000"/>
              </a:lnSpc>
              <a:spcBef>
                <a:spcPct val="0"/>
              </a:spcBef>
              <a:spcAft>
                <a:spcPct val="0"/>
              </a:spcAft>
              <a:buNone/>
            </a:pPr>
            <a:endParaRPr lang="en-US" altLang="pt-PT" sz="16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Segmentation &amp; Personalization</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Combine topic profiles with cluster membership to describe each tourist-attraction segment in human-readable terms</a:t>
            </a:r>
          </a:p>
          <a:p>
            <a:pPr marL="0" indent="0" eaLnBrk="0" fontAlgn="base" hangingPunct="0">
              <a:lnSpc>
                <a:spcPct val="100000"/>
              </a:lnSpc>
              <a:spcBef>
                <a:spcPct val="0"/>
              </a:spcBef>
              <a:spcAft>
                <a:spcPct val="0"/>
              </a:spcAft>
              <a:buNone/>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Support tailored recommendations and experience design for different visitor interests</a:t>
            </a:r>
            <a:endParaRPr kumimoji="0" lang="pt-PT"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887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0A990-E338-0174-E7BC-6D11A35058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F3B538E-00AF-48ED-31EA-AD030E30F70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09240DDC-9B8B-72A9-816D-C8BA7C4C0D81}"/>
              </a:ext>
            </a:extLst>
          </p:cNvPr>
          <p:cNvSpPr>
            <a:spLocks noGrp="1" noChangeArrowheads="1"/>
          </p:cNvSpPr>
          <p:nvPr>
            <p:ph idx="1"/>
          </p:nvPr>
        </p:nvSpPr>
        <p:spPr bwMode="auto">
          <a:xfrm>
            <a:off x="838201" y="1566054"/>
            <a:ext cx="5603239"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Choosing the Number of LDA Topics:</a:t>
            </a:r>
          </a:p>
          <a:p>
            <a:pPr marL="0" indent="0" eaLnBrk="0" fontAlgn="base" hangingPunct="0">
              <a:lnSpc>
                <a:spcPct val="100000"/>
              </a:lnSpc>
              <a:spcBef>
                <a:spcPct val="0"/>
              </a:spcBef>
              <a:spcAft>
                <a:spcPct val="0"/>
              </a:spcAft>
              <a:buNone/>
            </a:pPr>
            <a:endParaRPr lang="en-US" altLang="pt-PT" sz="16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 &amp; Parsimony:</a:t>
            </a:r>
          </a:p>
          <a:p>
            <a:pPr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 = 4 provides a semantic sweet spot:</a:t>
            </a:r>
          </a:p>
          <a:p>
            <a:pPr lvl="1"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Captures clear, coherent, and distinct themes.</a:t>
            </a:r>
          </a:p>
          <a:p>
            <a:pPr lvl="1"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Avoids fragmentation while ensuring each topic remains interpretable.</a:t>
            </a:r>
          </a:p>
          <a:p>
            <a:pPr lvl="1"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Easier to label and communicate to non-technical stakeholders.</a:t>
            </a:r>
          </a:p>
          <a:p>
            <a:pPr eaLnBrk="0" fontAlgn="base" hangingPunct="0">
              <a:lnSpc>
                <a:spcPct val="100000"/>
              </a:lnSpc>
              <a:spcBef>
                <a:spcPct val="0"/>
              </a:spcBef>
              <a:spcAft>
                <a:spcPct val="0"/>
              </a:spcAft>
            </a:pPr>
            <a:endParaRPr lang="en-US" altLang="pt-PT" sz="16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Choice:</a:t>
            </a:r>
            <a:endParaRPr lang="en-US" altLang="pt-PT" sz="1600" u="sng"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select k = 4 topics for our LDA model — balancing high coherence (≈ 0.620) with clarity, conciseness, and actionability in topic interpretation.</a:t>
            </a:r>
          </a:p>
        </p:txBody>
      </p:sp>
      <p:pic>
        <p:nvPicPr>
          <p:cNvPr id="5" name="Imagem 4">
            <a:extLst>
              <a:ext uri="{FF2B5EF4-FFF2-40B4-BE49-F238E27FC236}">
                <a16:creationId xmlns:a16="http://schemas.microsoft.com/office/drawing/2014/main" id="{BA35D1AF-8D17-47B5-DF7A-F3C49EA63CEA}"/>
              </a:ext>
            </a:extLst>
          </p:cNvPr>
          <p:cNvPicPr>
            <a:picLocks noChangeAspect="1"/>
          </p:cNvPicPr>
          <p:nvPr/>
        </p:nvPicPr>
        <p:blipFill>
          <a:blip r:embed="rId2"/>
          <a:stretch>
            <a:fillRect/>
          </a:stretch>
        </p:blipFill>
        <p:spPr>
          <a:xfrm>
            <a:off x="6735088" y="1690688"/>
            <a:ext cx="4325064" cy="2415857"/>
          </a:xfrm>
          <a:prstGeom prst="rect">
            <a:avLst/>
          </a:prstGeom>
        </p:spPr>
      </p:pic>
    </p:spTree>
    <p:extLst>
      <p:ext uri="{BB962C8B-B14F-4D97-AF65-F5344CB8AC3E}">
        <p14:creationId xmlns:p14="http://schemas.microsoft.com/office/powerpoint/2010/main" val="3909279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BBE00-44D2-7650-9ECC-D3116B066F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C9C582-C7A9-BF07-B2C1-77C52826D000}"/>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8A3CE447-27CB-F142-31D2-F82A555C915A}"/>
              </a:ext>
            </a:extLst>
          </p:cNvPr>
          <p:cNvSpPr>
            <a:spLocks noGrp="1" noChangeArrowheads="1"/>
          </p:cNvSpPr>
          <p:nvPr>
            <p:ph idx="1"/>
          </p:nvPr>
        </p:nvSpPr>
        <p:spPr bwMode="auto">
          <a:xfrm>
            <a:off x="838201" y="1444476"/>
            <a:ext cx="5694679"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a:t>
            </a:r>
          </a:p>
          <a:p>
            <a:pPr marL="0" indent="0" eaLnBrk="0" fontAlgn="base" hangingPunct="0">
              <a:lnSpc>
                <a:spcPct val="100000"/>
              </a:lnSpc>
              <a:spcBef>
                <a:spcPct val="0"/>
              </a:spcBef>
              <a:spcAft>
                <a:spcPct val="0"/>
              </a:spcAft>
              <a:buNone/>
            </a:pPr>
            <a:endParaRPr kumimoji="0" lang="en-US" altLang="pt-PT"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Topic 0 – Staff &amp; Overall Experience</a:t>
            </a:r>
          </a:p>
          <a:p>
            <a:pPr marL="0" indent="0" eaLnBrk="0" fontAlgn="base" hangingPunct="0">
              <a:lnSpc>
                <a:spcPct val="100000"/>
              </a:lnSpc>
              <a:spcBef>
                <a:spcPct val="0"/>
              </a:spcBef>
              <a:spcAft>
                <a:spcPct val="0"/>
              </a:spcAft>
              <a:buNone/>
            </a:pPr>
            <a:r>
              <a:rPr kumimoji="0" lang="en-US" altLang="pt-PT" sz="16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Emphasizes staff friendliness and overall satisfaction — terms like “stay”, “recommend”, “friendly”, “excellent”, and “clean” highlight positive general experiences with people and places.</a:t>
            </a:r>
          </a:p>
          <a:p>
            <a:pPr marL="0" indent="0" eaLnBrk="0" fontAlgn="base" hangingPunct="0">
              <a:lnSpc>
                <a:spcPct val="100000"/>
              </a:lnSpc>
              <a:spcBef>
                <a:spcPct val="0"/>
              </a:spcBef>
              <a:spcAft>
                <a:spcPct val="0"/>
              </a:spcAft>
              <a:buNone/>
            </a:pPr>
            <a:endParaRPr lang="en-US" altLang="pt-PT" sz="16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Topic 1 – Gastronomy &amp; Dining Quality</a:t>
            </a:r>
          </a:p>
          <a:p>
            <a:pPr marL="0" indent="0" eaLnBrk="0" fontAlgn="base" hangingPunct="0">
              <a:lnSpc>
                <a:spcPct val="100000"/>
              </a:lnSpc>
              <a:spcBef>
                <a:spcPct val="0"/>
              </a:spcBef>
              <a:spcAft>
                <a:spcPct val="0"/>
              </a:spcAft>
              <a:buNone/>
            </a:pPr>
            <a:r>
              <a:rPr kumimoji="0" lang="en-US" altLang="pt-PT" sz="16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Focuses on food-related experiences — “food”, “restaurant”, “service”, “wine”, “delicious”, and “price” point to culinary satisfaction and value.</a:t>
            </a:r>
          </a:p>
          <a:p>
            <a:pPr marL="0" indent="0" eaLnBrk="0" fontAlgn="base" hangingPunct="0">
              <a:lnSpc>
                <a:spcPct val="100000"/>
              </a:lnSpc>
              <a:spcBef>
                <a:spcPct val="0"/>
              </a:spcBef>
              <a:spcAft>
                <a:spcPct val="0"/>
              </a:spcAft>
              <a:buNone/>
            </a:pPr>
            <a:endParaRPr lang="en-US" altLang="pt-PT" sz="16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Topic 2 – Beach &amp; Cultural Exploration</a:t>
            </a:r>
          </a:p>
          <a:p>
            <a:pPr marL="0" indent="0" eaLnBrk="0" fontAlgn="base" hangingPunct="0">
              <a:lnSpc>
                <a:spcPct val="100000"/>
              </a:lnSpc>
              <a:spcBef>
                <a:spcPct val="0"/>
              </a:spcBef>
              <a:spcAft>
                <a:spcPct val="0"/>
              </a:spcAft>
              <a:buNone/>
            </a:pPr>
            <a:r>
              <a:rPr kumimoji="0" lang="en-US" altLang="pt-PT" sz="16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Combines coastal enjoyment and sightseeing — “beach”, “walk”, “museum”, “beautiful”, and “visit” suggest nature and culture-based tourism.</a:t>
            </a:r>
          </a:p>
          <a:p>
            <a:pPr marL="0" indent="0" eaLnBrk="0" fontAlgn="base" hangingPunct="0">
              <a:lnSpc>
                <a:spcPct val="100000"/>
              </a:lnSpc>
              <a:spcBef>
                <a:spcPct val="0"/>
              </a:spcBef>
              <a:spcAft>
                <a:spcPct val="0"/>
              </a:spcAft>
              <a:buNone/>
            </a:pPr>
            <a:endParaRPr lang="en-US" altLang="pt-PT" sz="16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6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Topic 3 – Accommodation &amp; Comfort</a:t>
            </a:r>
          </a:p>
          <a:p>
            <a:pPr marL="0" indent="0" eaLnBrk="0" fontAlgn="base" hangingPunct="0">
              <a:lnSpc>
                <a:spcPct val="100000"/>
              </a:lnSpc>
              <a:spcBef>
                <a:spcPct val="0"/>
              </a:spcBef>
              <a:spcAft>
                <a:spcPct val="0"/>
              </a:spcAft>
              <a:buNone/>
            </a:pPr>
            <a:r>
              <a:rPr kumimoji="0" lang="en-US" altLang="pt-PT" sz="16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Highlights lodging quality — “room”, “hotel”, “clean”, “bed”, and “breakfast” focus on comfort, cleanliness, and sleep quality.</a:t>
            </a:r>
          </a:p>
        </p:txBody>
      </p:sp>
      <p:sp>
        <p:nvSpPr>
          <p:cNvPr id="13" name="CaixaDeTexto 12">
            <a:extLst>
              <a:ext uri="{FF2B5EF4-FFF2-40B4-BE49-F238E27FC236}">
                <a16:creationId xmlns:a16="http://schemas.microsoft.com/office/drawing/2014/main" id="{39D1FD26-91D7-720F-4C39-86A5DE5BA55C}"/>
              </a:ext>
            </a:extLst>
          </p:cNvPr>
          <p:cNvSpPr txBox="1"/>
          <p:nvPr/>
        </p:nvSpPr>
        <p:spPr>
          <a:xfrm>
            <a:off x="6746240" y="4174471"/>
            <a:ext cx="4282440" cy="2492990"/>
          </a:xfrm>
          <a:prstGeom prst="rect">
            <a:avLst/>
          </a:prstGeom>
          <a:noFill/>
        </p:spPr>
        <p:txBody>
          <a:bodyPr wrap="square" rtlCol="0">
            <a:spAutoFit/>
          </a:bodyPr>
          <a:lstStyle/>
          <a:p>
            <a:r>
              <a:rPr lang="en-US" sz="1200" b="1" dirty="0" err="1">
                <a:solidFill>
                  <a:srgbClr val="FF0000"/>
                </a:solidFill>
                <a:latin typeface="Times New Roman" panose="02020603050405020304" pitchFamily="18" charset="0"/>
                <a:cs typeface="Times New Roman" panose="02020603050405020304" pitchFamily="18" charset="0"/>
              </a:rPr>
              <a:t>Stopwords</a:t>
            </a:r>
            <a:r>
              <a:rPr lang="en-US" sz="1200" b="1" dirty="0">
                <a:solidFill>
                  <a:srgbClr val="FF0000"/>
                </a:solidFill>
                <a:latin typeface="Times New Roman" panose="02020603050405020304" pitchFamily="18" charset="0"/>
                <a:cs typeface="Times New Roman" panose="02020603050405020304" pitchFamily="18" charset="0"/>
              </a:rPr>
              <a:t> (semantic):</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good</a:t>
            </a:r>
            <a:r>
              <a:rPr lang="en-US" sz="1200" dirty="0">
                <a:solidFill>
                  <a:srgbClr val="FF0000"/>
                </a:solidFill>
                <a:latin typeface="Times New Roman" panose="02020603050405020304" pitchFamily="18" charset="0"/>
                <a:cs typeface="Times New Roman" panose="02020603050405020304" pitchFamily="18" charset="0"/>
              </a:rPr>
              <a:t>: a vague evaluative adjective frequently used across topics, offering little thematic differentiation.</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great</a:t>
            </a:r>
            <a:r>
              <a:rPr lang="en-US" sz="1200" dirty="0">
                <a:solidFill>
                  <a:srgbClr val="FF0000"/>
                </a:solidFill>
                <a:latin typeface="Times New Roman" panose="02020603050405020304" pitchFamily="18" charset="0"/>
                <a:cs typeface="Times New Roman" panose="02020603050405020304" pitchFamily="18" charset="0"/>
              </a:rPr>
              <a:t>: similar to “good”; common in positive sentiment but lacks content-specific value.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nice</a:t>
            </a:r>
            <a:r>
              <a:rPr lang="en-US" sz="1200" dirty="0">
                <a:solidFill>
                  <a:srgbClr val="FF0000"/>
                </a:solidFill>
                <a:latin typeface="Times New Roman" panose="02020603050405020304" pitchFamily="18" charset="0"/>
                <a:cs typeface="Times New Roman" panose="02020603050405020304" pitchFamily="18" charset="0"/>
              </a:rPr>
              <a:t>: a generic descriptor often applied in multiple contexts without semantic depth.</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recommend</a:t>
            </a:r>
            <a:r>
              <a:rPr lang="en-US" sz="1200" dirty="0">
                <a:solidFill>
                  <a:srgbClr val="FF0000"/>
                </a:solidFill>
                <a:latin typeface="Times New Roman" panose="02020603050405020304" pitchFamily="18" charset="0"/>
                <a:cs typeface="Times New Roman" panose="02020603050405020304" pitchFamily="18" charset="0"/>
              </a:rPr>
              <a:t>: a universal term of approval; signals satisfaction but does not specify the theme.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stay</a:t>
            </a:r>
            <a:r>
              <a:rPr lang="en-US" sz="1200" dirty="0">
                <a:solidFill>
                  <a:srgbClr val="FF0000"/>
                </a:solidFill>
                <a:latin typeface="Times New Roman" panose="02020603050405020304" pitchFamily="18" charset="0"/>
                <a:cs typeface="Times New Roman" panose="02020603050405020304" pitchFamily="18" charset="0"/>
              </a:rPr>
              <a:t>: semantically broad — can refer to lodging, duration, or general experience.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place</a:t>
            </a:r>
            <a:r>
              <a:rPr lang="en-US" sz="1200" dirty="0">
                <a:solidFill>
                  <a:srgbClr val="FF0000"/>
                </a:solidFill>
                <a:latin typeface="Times New Roman" panose="02020603050405020304" pitchFamily="18" charset="0"/>
                <a:cs typeface="Times New Roman" panose="02020603050405020304" pitchFamily="18" charset="0"/>
              </a:rPr>
              <a:t>: an ambiguous noun occurring in all contexts, offering no topic-level discrimination.</a:t>
            </a:r>
          </a:p>
        </p:txBody>
      </p:sp>
      <p:graphicFrame>
        <p:nvGraphicFramePr>
          <p:cNvPr id="5" name="Tabela 4">
            <a:extLst>
              <a:ext uri="{FF2B5EF4-FFF2-40B4-BE49-F238E27FC236}">
                <a16:creationId xmlns:a16="http://schemas.microsoft.com/office/drawing/2014/main" id="{442A66DF-AE74-45F8-FB47-661A2C201B07}"/>
              </a:ext>
            </a:extLst>
          </p:cNvPr>
          <p:cNvGraphicFramePr>
            <a:graphicFrameLocks noGrp="1"/>
          </p:cNvGraphicFramePr>
          <p:nvPr>
            <p:extLst>
              <p:ext uri="{D42A27DB-BD31-4B8C-83A1-F6EECF244321}">
                <p14:modId xmlns:p14="http://schemas.microsoft.com/office/powerpoint/2010/main" val="3456261843"/>
              </p:ext>
            </p:extLst>
          </p:nvPr>
        </p:nvGraphicFramePr>
        <p:xfrm>
          <a:off x="6746240" y="1027906"/>
          <a:ext cx="4399280" cy="2895600"/>
        </p:xfrm>
        <a:graphic>
          <a:graphicData uri="http://schemas.openxmlformats.org/drawingml/2006/table">
            <a:tbl>
              <a:tblPr>
                <a:tableStyleId>{ED083AE6-46FA-4A59-8FB0-9F97EB10719F}</a:tableStyleId>
              </a:tblPr>
              <a:tblGrid>
                <a:gridCol w="948864">
                  <a:extLst>
                    <a:ext uri="{9D8B030D-6E8A-4147-A177-3AD203B41FA5}">
                      <a16:colId xmlns:a16="http://schemas.microsoft.com/office/drawing/2014/main" val="2010698606"/>
                    </a:ext>
                  </a:extLst>
                </a:gridCol>
                <a:gridCol w="3450416">
                  <a:extLst>
                    <a:ext uri="{9D8B030D-6E8A-4147-A177-3AD203B41FA5}">
                      <a16:colId xmlns:a16="http://schemas.microsoft.com/office/drawing/2014/main" val="972198781"/>
                    </a:ext>
                  </a:extLst>
                </a:gridCol>
              </a:tblGrid>
              <a:tr h="0">
                <a:tc>
                  <a:txBody>
                    <a:bodyPr/>
                    <a:lstStyle/>
                    <a:p>
                      <a:r>
                        <a:rPr lang="pt-PT" sz="1600" b="1" dirty="0" err="1">
                          <a:latin typeface="Times New Roman" panose="02020603050405020304" pitchFamily="18" charset="0"/>
                          <a:cs typeface="Times New Roman" panose="02020603050405020304" pitchFamily="18" charset="0"/>
                        </a:rPr>
                        <a:t>Topic</a:t>
                      </a:r>
                      <a:endParaRPr lang="pt-PT" sz="1600" b="1" dirty="0">
                        <a:latin typeface="Times New Roman" panose="02020603050405020304" pitchFamily="18" charset="0"/>
                        <a:cs typeface="Times New Roman" panose="02020603050405020304" pitchFamily="18" charset="0"/>
                      </a:endParaRPr>
                    </a:p>
                  </a:txBody>
                  <a:tcPr anchor="ctr"/>
                </a:tc>
                <a:tc>
                  <a:txBody>
                    <a:bodyPr/>
                    <a:lstStyle/>
                    <a:p>
                      <a:r>
                        <a:rPr lang="pt-PT" sz="1600" b="1" dirty="0">
                          <a:latin typeface="Times New Roman" panose="02020603050405020304" pitchFamily="18" charset="0"/>
                          <a:cs typeface="Times New Roman" panose="02020603050405020304" pitchFamily="18" charset="0"/>
                        </a:rPr>
                        <a:t>Top 10 </a:t>
                      </a:r>
                      <a:r>
                        <a:rPr lang="pt-PT" sz="1600" b="1" dirty="0" err="1">
                          <a:latin typeface="Times New Roman" panose="02020603050405020304" pitchFamily="18" charset="0"/>
                          <a:cs typeface="Times New Roman" panose="02020603050405020304" pitchFamily="18" charset="0"/>
                        </a:rPr>
                        <a:t>Terms</a:t>
                      </a:r>
                      <a:endParaRPr lang="pt-PT"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91754601"/>
                  </a:ext>
                </a:extLst>
              </a:tr>
              <a:tr h="0">
                <a:tc>
                  <a:txBody>
                    <a:bodyPr/>
                    <a:lstStyle/>
                    <a:p>
                      <a:r>
                        <a:rPr lang="pt-PT" sz="1600" b="1">
                          <a:latin typeface="Times New Roman" panose="02020603050405020304" pitchFamily="18" charset="0"/>
                          <a:cs typeface="Times New Roman" panose="02020603050405020304" pitchFamily="18" charset="0"/>
                        </a:rPr>
                        <a:t>0</a:t>
                      </a:r>
                    </a:p>
                  </a:txBody>
                  <a:tcPr anchor="ctr"/>
                </a:tc>
                <a:tc>
                  <a:txBody>
                    <a:bodyPr/>
                    <a:lstStyle/>
                    <a:p>
                      <a:r>
                        <a:rPr lang="en-US" sz="1600" b="1" dirty="0">
                          <a:solidFill>
                            <a:srgbClr val="FF0000"/>
                          </a:solidFill>
                          <a:latin typeface="Times New Roman" panose="02020603050405020304" pitchFamily="18" charset="0"/>
                          <a:cs typeface="Times New Roman" panose="02020603050405020304" pitchFamily="18" charset="0"/>
                        </a:rPr>
                        <a:t>stay</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great</a:t>
                      </a:r>
                      <a:r>
                        <a:rPr lang="en-US" sz="1600" dirty="0">
                          <a:latin typeface="Times New Roman" panose="02020603050405020304" pitchFamily="18" charset="0"/>
                          <a:cs typeface="Times New Roman" panose="02020603050405020304" pitchFamily="18" charset="0"/>
                        </a:rPr>
                        <a:t>, staff, </a:t>
                      </a:r>
                      <a:r>
                        <a:rPr lang="en-US" sz="1600" b="1" dirty="0">
                          <a:solidFill>
                            <a:srgbClr val="FF0000"/>
                          </a:solidFill>
                          <a:latin typeface="Times New Roman" panose="02020603050405020304" pitchFamily="18" charset="0"/>
                          <a:cs typeface="Times New Roman" panose="02020603050405020304" pitchFamily="18" charset="0"/>
                        </a:rPr>
                        <a:t>place</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recommend</a:t>
                      </a:r>
                      <a:r>
                        <a:rPr lang="en-US" sz="1600" dirty="0">
                          <a:latin typeface="Times New Roman" panose="02020603050405020304" pitchFamily="18" charset="0"/>
                          <a:cs typeface="Times New Roman" panose="02020603050405020304" pitchFamily="18" charset="0"/>
                        </a:rPr>
                        <a:t>, friendly, </a:t>
                      </a:r>
                      <a:r>
                        <a:rPr lang="en-US" sz="1600" b="1" dirty="0">
                          <a:solidFill>
                            <a:srgbClr val="FF0000"/>
                          </a:solidFill>
                          <a:latin typeface="Times New Roman" panose="02020603050405020304" pitchFamily="18" charset="0"/>
                          <a:cs typeface="Times New Roman" panose="02020603050405020304" pitchFamily="18" charset="0"/>
                        </a:rPr>
                        <a:t>good</a:t>
                      </a:r>
                      <a:r>
                        <a:rPr lang="en-US" sz="1600" dirty="0">
                          <a:latin typeface="Times New Roman" panose="02020603050405020304" pitchFamily="18" charset="0"/>
                          <a:cs typeface="Times New Roman" panose="02020603050405020304" pitchFamily="18" charset="0"/>
                        </a:rPr>
                        <a:t>, clean, room, excellent</a:t>
                      </a:r>
                    </a:p>
                  </a:txBody>
                  <a:tcPr anchor="ctr"/>
                </a:tc>
                <a:extLst>
                  <a:ext uri="{0D108BD9-81ED-4DB2-BD59-A6C34878D82A}">
                    <a16:rowId xmlns:a16="http://schemas.microsoft.com/office/drawing/2014/main" val="2196390598"/>
                  </a:ext>
                </a:extLst>
              </a:tr>
              <a:tr h="0">
                <a:tc>
                  <a:txBody>
                    <a:bodyPr/>
                    <a:lstStyle/>
                    <a:p>
                      <a:r>
                        <a:rPr lang="pt-PT" sz="1600" b="1">
                          <a:latin typeface="Times New Roman" panose="02020603050405020304" pitchFamily="18" charset="0"/>
                          <a:cs typeface="Times New Roman" panose="02020603050405020304" pitchFamily="18" charset="0"/>
                        </a:rPr>
                        <a:t>1</a:t>
                      </a:r>
                    </a:p>
                  </a:txBody>
                  <a:tcPr anchor="ctr"/>
                </a:tc>
                <a:tc>
                  <a:txBody>
                    <a:bodyPr/>
                    <a:lstStyle/>
                    <a:p>
                      <a:r>
                        <a:rPr lang="en-US" sz="1600" dirty="0">
                          <a:latin typeface="Times New Roman" panose="02020603050405020304" pitchFamily="18" charset="0"/>
                          <a:cs typeface="Times New Roman" panose="02020603050405020304" pitchFamily="18" charset="0"/>
                        </a:rPr>
                        <a:t>food, </a:t>
                      </a:r>
                      <a:r>
                        <a:rPr lang="en-US" sz="1600" b="1" dirty="0">
                          <a:solidFill>
                            <a:srgbClr val="FF0000"/>
                          </a:solidFill>
                          <a:latin typeface="Times New Roman" panose="02020603050405020304" pitchFamily="18" charset="0"/>
                          <a:cs typeface="Times New Roman" panose="02020603050405020304" pitchFamily="18" charset="0"/>
                        </a:rPr>
                        <a:t>good</a:t>
                      </a:r>
                      <a:r>
                        <a:rPr lang="en-US" sz="1600" dirty="0">
                          <a:latin typeface="Times New Roman" panose="02020603050405020304" pitchFamily="18" charset="0"/>
                          <a:cs typeface="Times New Roman" panose="02020603050405020304" pitchFamily="18" charset="0"/>
                        </a:rPr>
                        <a:t>, service, restaurant, </a:t>
                      </a:r>
                      <a:r>
                        <a:rPr lang="en-US" sz="1600" b="1" dirty="0">
                          <a:solidFill>
                            <a:srgbClr val="FF0000"/>
                          </a:solidFill>
                          <a:latin typeface="Times New Roman" panose="02020603050405020304" pitchFamily="18" charset="0"/>
                          <a:cs typeface="Times New Roman" panose="02020603050405020304" pitchFamily="18" charset="0"/>
                        </a:rPr>
                        <a:t>great</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place</a:t>
                      </a:r>
                      <a:r>
                        <a:rPr lang="en-US" sz="1600" dirty="0">
                          <a:latin typeface="Times New Roman" panose="02020603050405020304" pitchFamily="18" charset="0"/>
                          <a:cs typeface="Times New Roman" panose="02020603050405020304" pitchFamily="18" charset="0"/>
                        </a:rPr>
                        <a:t>, price, wine, delicious, </a:t>
                      </a:r>
                      <a:r>
                        <a:rPr lang="en-US" sz="1600" b="1" dirty="0">
                          <a:solidFill>
                            <a:srgbClr val="FF0000"/>
                          </a:solidFill>
                          <a:latin typeface="Times New Roman" panose="02020603050405020304" pitchFamily="18" charset="0"/>
                          <a:cs typeface="Times New Roman" panose="02020603050405020304" pitchFamily="18" charset="0"/>
                        </a:rPr>
                        <a:t>recommend</a:t>
                      </a:r>
                    </a:p>
                  </a:txBody>
                  <a:tcPr anchor="ctr"/>
                </a:tc>
                <a:extLst>
                  <a:ext uri="{0D108BD9-81ED-4DB2-BD59-A6C34878D82A}">
                    <a16:rowId xmlns:a16="http://schemas.microsoft.com/office/drawing/2014/main" val="1306223703"/>
                  </a:ext>
                </a:extLst>
              </a:tr>
              <a:tr h="0">
                <a:tc>
                  <a:txBody>
                    <a:bodyPr/>
                    <a:lstStyle/>
                    <a:p>
                      <a:r>
                        <a:rPr lang="pt-PT" sz="1600" b="1">
                          <a:latin typeface="Times New Roman" panose="02020603050405020304" pitchFamily="18" charset="0"/>
                          <a:cs typeface="Times New Roman" panose="02020603050405020304" pitchFamily="18" charset="0"/>
                        </a:rPr>
                        <a:t>2</a:t>
                      </a:r>
                    </a:p>
                  </a:txBody>
                  <a:tcPr anchor="ctr"/>
                </a:tc>
                <a:tc>
                  <a:txBody>
                    <a:bodyPr/>
                    <a:lstStyle/>
                    <a:p>
                      <a:r>
                        <a:rPr lang="en-US" sz="1600" dirty="0">
                          <a:latin typeface="Times New Roman" panose="02020603050405020304" pitchFamily="18" charset="0"/>
                          <a:cs typeface="Times New Roman" panose="02020603050405020304" pitchFamily="18" charset="0"/>
                        </a:rPr>
                        <a:t>beach, </a:t>
                      </a:r>
                      <a:r>
                        <a:rPr lang="en-US" sz="1600" b="1" dirty="0">
                          <a:solidFill>
                            <a:srgbClr val="FF0000"/>
                          </a:solidFill>
                          <a:latin typeface="Times New Roman" panose="02020603050405020304" pitchFamily="18" charset="0"/>
                          <a:cs typeface="Times New Roman" panose="02020603050405020304" pitchFamily="18" charset="0"/>
                        </a:rPr>
                        <a:t>place</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nice</a:t>
                      </a:r>
                      <a:r>
                        <a:rPr lang="en-US" sz="1600" dirty="0">
                          <a:latin typeface="Times New Roman" panose="02020603050405020304" pitchFamily="18" charset="0"/>
                          <a:cs typeface="Times New Roman" panose="02020603050405020304" pitchFamily="18" charset="0"/>
                        </a:rPr>
                        <a:t>, beautiful, walk, visit, museum, good, </a:t>
                      </a:r>
                      <a:r>
                        <a:rPr lang="en-US" sz="1600" b="1" dirty="0">
                          <a:solidFill>
                            <a:srgbClr val="FF0000"/>
                          </a:solidFill>
                          <a:latin typeface="Times New Roman" panose="02020603050405020304" pitchFamily="18" charset="0"/>
                          <a:cs typeface="Times New Roman" panose="02020603050405020304" pitchFamily="18" charset="0"/>
                        </a:rPr>
                        <a:t>great</a:t>
                      </a:r>
                      <a:r>
                        <a:rPr lang="en-US" sz="1600" dirty="0">
                          <a:latin typeface="Times New Roman" panose="02020603050405020304" pitchFamily="18" charset="0"/>
                          <a:cs typeface="Times New Roman" panose="02020603050405020304" pitchFamily="18" charset="0"/>
                        </a:rPr>
                        <a:t>, water</a:t>
                      </a:r>
                    </a:p>
                  </a:txBody>
                  <a:tcPr anchor="ctr"/>
                </a:tc>
                <a:extLst>
                  <a:ext uri="{0D108BD9-81ED-4DB2-BD59-A6C34878D82A}">
                    <a16:rowId xmlns:a16="http://schemas.microsoft.com/office/drawing/2014/main" val="3730097040"/>
                  </a:ext>
                </a:extLst>
              </a:tr>
              <a:tr h="0">
                <a:tc>
                  <a:txBody>
                    <a:bodyPr/>
                    <a:lstStyle/>
                    <a:p>
                      <a:r>
                        <a:rPr lang="pt-PT" sz="1600" b="1" dirty="0">
                          <a:latin typeface="Times New Roman" panose="02020603050405020304" pitchFamily="18" charset="0"/>
                          <a:cs typeface="Times New Roman" panose="02020603050405020304" pitchFamily="18" charset="0"/>
                        </a:rPr>
                        <a:t>3</a:t>
                      </a:r>
                    </a:p>
                  </a:txBody>
                  <a:tcPr anchor="ctr"/>
                </a:tc>
                <a:tc>
                  <a:txBody>
                    <a:bodyPr/>
                    <a:lstStyle/>
                    <a:p>
                      <a:r>
                        <a:rPr lang="en-US" sz="1600" dirty="0">
                          <a:latin typeface="Times New Roman" panose="02020603050405020304" pitchFamily="18" charset="0"/>
                          <a:cs typeface="Times New Roman" panose="02020603050405020304" pitchFamily="18" charset="0"/>
                        </a:rPr>
                        <a:t>room, hotel, clean, </a:t>
                      </a:r>
                      <a:r>
                        <a:rPr lang="en-US" sz="1600" b="1" dirty="0">
                          <a:solidFill>
                            <a:srgbClr val="FF0000"/>
                          </a:solidFill>
                          <a:latin typeface="Times New Roman" panose="02020603050405020304" pitchFamily="18" charset="0"/>
                          <a:cs typeface="Times New Roman" panose="02020603050405020304" pitchFamily="18" charset="0"/>
                        </a:rPr>
                        <a:t>good</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stay</a:t>
                      </a:r>
                      <a:r>
                        <a:rPr lang="en-US" sz="1600" dirty="0">
                          <a:latin typeface="Times New Roman" panose="02020603050405020304" pitchFamily="18" charset="0"/>
                          <a:cs typeface="Times New Roman" panose="02020603050405020304" pitchFamily="18" charset="0"/>
                        </a:rPr>
                        <a:t>, breakfast, night, staff, bed, </a:t>
                      </a:r>
                      <a:r>
                        <a:rPr lang="en-US" sz="1600" b="1" dirty="0">
                          <a:solidFill>
                            <a:srgbClr val="FF0000"/>
                          </a:solidFill>
                          <a:latin typeface="Times New Roman" panose="02020603050405020304" pitchFamily="18" charset="0"/>
                          <a:cs typeface="Times New Roman" panose="02020603050405020304" pitchFamily="18" charset="0"/>
                        </a:rPr>
                        <a:t>nice</a:t>
                      </a:r>
                    </a:p>
                  </a:txBody>
                  <a:tcPr anchor="ctr"/>
                </a:tc>
                <a:extLst>
                  <a:ext uri="{0D108BD9-81ED-4DB2-BD59-A6C34878D82A}">
                    <a16:rowId xmlns:a16="http://schemas.microsoft.com/office/drawing/2014/main" val="1058405003"/>
                  </a:ext>
                </a:extLst>
              </a:tr>
            </a:tbl>
          </a:graphicData>
        </a:graphic>
      </p:graphicFrame>
    </p:spTree>
    <p:extLst>
      <p:ext uri="{BB962C8B-B14F-4D97-AF65-F5344CB8AC3E}">
        <p14:creationId xmlns:p14="http://schemas.microsoft.com/office/powerpoint/2010/main" val="209264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57F63-C7C8-7BB7-771B-48627C183E0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1391924-B834-D0B0-939E-E9BC8E89C1D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A66EB26B-C61E-C5B9-5DCC-2CB24D76F895}"/>
              </a:ext>
            </a:extLst>
          </p:cNvPr>
          <p:cNvSpPr>
            <a:spLocks noGrp="1" noChangeArrowheads="1"/>
          </p:cNvSpPr>
          <p:nvPr>
            <p:ph idx="1"/>
          </p:nvPr>
        </p:nvSpPr>
        <p:spPr bwMode="auto">
          <a:xfrm>
            <a:off x="838201" y="1521417"/>
            <a:ext cx="6222999"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(after stop-word removal):</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500" u="sng" dirty="0">
                <a:latin typeface="Times New Roman" panose="02020603050405020304" pitchFamily="18" charset="0"/>
                <a:cs typeface="Times New Roman" panose="02020603050405020304" pitchFamily="18" charset="0"/>
              </a:rPr>
              <a:t>Topic 0 – Scenic Beauty &amp; Leisure</a:t>
            </a:r>
          </a:p>
          <a:p>
            <a:pPr marL="0" indent="0" eaLnBrk="0" fontAlgn="base" hangingPunct="0">
              <a:lnSpc>
                <a:spcPct val="100000"/>
              </a:lnSpc>
              <a:spcBef>
                <a:spcPct val="0"/>
              </a:spcBef>
              <a:spcAft>
                <a:spcPct val="0"/>
              </a:spcAft>
              <a:buNone/>
            </a:pPr>
            <a:r>
              <a:rPr lang="en-US" sz="1500" dirty="0">
                <a:latin typeface="Times New Roman" panose="02020603050405020304" pitchFamily="18" charset="0"/>
                <a:cs typeface="Times New Roman" panose="02020603050405020304" pitchFamily="18" charset="0"/>
              </a:rPr>
              <a:t>Highlights visual and emotional appreciation of surroundings — “beautiful”, “view”, “walk”, “enjoy”, and “perfect” suggest a focus on aesthetic pleasure and relaxation.</a:t>
            </a:r>
          </a:p>
          <a:p>
            <a:pPr marL="0" indent="0" eaLnBrk="0" fontAlgn="base" hangingPunct="0">
              <a:lnSpc>
                <a:spcPct val="100000"/>
              </a:lnSpc>
              <a:spcBef>
                <a:spcPct val="0"/>
              </a:spcBef>
              <a:spcAft>
                <a:spcPct val="0"/>
              </a:spcAft>
              <a:buNone/>
            </a:pPr>
            <a:endParaRPr lang="en-US" sz="15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500" u="sng" dirty="0">
                <a:latin typeface="Times New Roman" panose="02020603050405020304" pitchFamily="18" charset="0"/>
                <a:cs typeface="Times New Roman" panose="02020603050405020304" pitchFamily="18" charset="0"/>
              </a:rPr>
              <a:t>Topic 1 – Accommodation &amp; Location</a:t>
            </a:r>
          </a:p>
          <a:p>
            <a:pPr marL="0" indent="0" eaLnBrk="0" fontAlgn="base" hangingPunct="0">
              <a:lnSpc>
                <a:spcPct val="100000"/>
              </a:lnSpc>
              <a:spcBef>
                <a:spcPct val="0"/>
              </a:spcBef>
              <a:spcAft>
                <a:spcPct val="0"/>
              </a:spcAft>
              <a:buNone/>
            </a:pPr>
            <a:r>
              <a:rPr lang="en-US" sz="1500" dirty="0">
                <a:latin typeface="Times New Roman" panose="02020603050405020304" pitchFamily="18" charset="0"/>
                <a:cs typeface="Times New Roman" panose="02020603050405020304" pitchFamily="18" charset="0"/>
              </a:rPr>
              <a:t>Centers on lodging experiences — “room”, “hotel”, “clean”, “bed”, and “location” reflect comfort, hygiene, and proximity, with some overlap into coastal contexts.</a:t>
            </a:r>
          </a:p>
          <a:p>
            <a:pPr marL="0" indent="0" eaLnBrk="0" fontAlgn="base" hangingPunct="0">
              <a:lnSpc>
                <a:spcPct val="100000"/>
              </a:lnSpc>
              <a:spcBef>
                <a:spcPct val="0"/>
              </a:spcBef>
              <a:spcAft>
                <a:spcPct val="0"/>
              </a:spcAft>
              <a:buNone/>
            </a:pPr>
            <a:endParaRPr lang="en-US" sz="15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500" u="sng" dirty="0">
                <a:latin typeface="Times New Roman" panose="02020603050405020304" pitchFamily="18" charset="0"/>
                <a:cs typeface="Times New Roman" panose="02020603050405020304" pitchFamily="18" charset="0"/>
              </a:rPr>
              <a:t>Topic 2 – Cultural &amp; </a:t>
            </a:r>
            <a:r>
              <a:rPr lang="en-US" sz="1500" u="sng" dirty="0" err="1">
                <a:latin typeface="Times New Roman" panose="02020603050405020304" pitchFamily="18" charset="0"/>
                <a:cs typeface="Times New Roman" panose="02020603050405020304" pitchFamily="18" charset="0"/>
              </a:rPr>
              <a:t>MuseumVisits</a:t>
            </a:r>
            <a:endParaRPr lang="en-US" sz="15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500" dirty="0">
                <a:latin typeface="Times New Roman" panose="02020603050405020304" pitchFamily="18" charset="0"/>
                <a:cs typeface="Times New Roman" panose="02020603050405020304" pitchFamily="18" charset="0"/>
              </a:rPr>
              <a:t>Describes cultural exploration — “museum”, “visit”, “experience”, “interesting”, and “history” indicate educational and enriching activities.</a:t>
            </a:r>
          </a:p>
          <a:p>
            <a:pPr marL="0" indent="0" eaLnBrk="0" fontAlgn="base" hangingPunct="0">
              <a:lnSpc>
                <a:spcPct val="100000"/>
              </a:lnSpc>
              <a:spcBef>
                <a:spcPct val="0"/>
              </a:spcBef>
              <a:spcAft>
                <a:spcPct val="0"/>
              </a:spcAft>
              <a:buNone/>
            </a:pPr>
            <a:endParaRPr lang="en-US" sz="15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500" u="sng" dirty="0">
                <a:latin typeface="Times New Roman" panose="02020603050405020304" pitchFamily="18" charset="0"/>
                <a:cs typeface="Times New Roman" panose="02020603050405020304" pitchFamily="18" charset="0"/>
              </a:rPr>
              <a:t>Topic 3 – Dining &amp; Hospitality</a:t>
            </a:r>
          </a:p>
          <a:p>
            <a:pPr marL="0" indent="0" eaLnBrk="0" fontAlgn="base" hangingPunct="0">
              <a:lnSpc>
                <a:spcPct val="100000"/>
              </a:lnSpc>
              <a:spcBef>
                <a:spcPct val="0"/>
              </a:spcBef>
              <a:spcAft>
                <a:spcPct val="0"/>
              </a:spcAft>
              <a:buNone/>
            </a:pPr>
            <a:r>
              <a:rPr lang="en-US" sz="1500" dirty="0">
                <a:latin typeface="Times New Roman" panose="02020603050405020304" pitchFamily="18" charset="0"/>
                <a:cs typeface="Times New Roman" panose="02020603050405020304" pitchFamily="18" charset="0"/>
              </a:rPr>
              <a:t>Focuses on the food experience — “food”, “restaurant”, “friendly”, “delicious”, “wine” and “service” reflect culinary satisfaction and host interactions.</a:t>
            </a:r>
            <a:endParaRPr kumimoji="0" lang="en-US" altLang="pt-PT" sz="15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ela 4">
            <a:extLst>
              <a:ext uri="{FF2B5EF4-FFF2-40B4-BE49-F238E27FC236}">
                <a16:creationId xmlns:a16="http://schemas.microsoft.com/office/drawing/2014/main" id="{6924E3D1-4808-0726-1244-52322C7A723B}"/>
              </a:ext>
            </a:extLst>
          </p:cNvPr>
          <p:cNvGraphicFramePr>
            <a:graphicFrameLocks noGrp="1"/>
          </p:cNvGraphicFramePr>
          <p:nvPr>
            <p:extLst>
              <p:ext uri="{D42A27DB-BD31-4B8C-83A1-F6EECF244321}">
                <p14:modId xmlns:p14="http://schemas.microsoft.com/office/powerpoint/2010/main" val="3036649720"/>
              </p:ext>
            </p:extLst>
          </p:nvPr>
        </p:nvGraphicFramePr>
        <p:xfrm>
          <a:off x="7061200" y="365125"/>
          <a:ext cx="4541520" cy="2651760"/>
        </p:xfrm>
        <a:graphic>
          <a:graphicData uri="http://schemas.openxmlformats.org/drawingml/2006/table">
            <a:tbl>
              <a:tblPr>
                <a:tableStyleId>{ED083AE6-46FA-4A59-8FB0-9F97EB10719F}</a:tableStyleId>
              </a:tblPr>
              <a:tblGrid>
                <a:gridCol w="850944">
                  <a:extLst>
                    <a:ext uri="{9D8B030D-6E8A-4147-A177-3AD203B41FA5}">
                      <a16:colId xmlns:a16="http://schemas.microsoft.com/office/drawing/2014/main" val="1341977056"/>
                    </a:ext>
                  </a:extLst>
                </a:gridCol>
                <a:gridCol w="3690576">
                  <a:extLst>
                    <a:ext uri="{9D8B030D-6E8A-4147-A177-3AD203B41FA5}">
                      <a16:colId xmlns:a16="http://schemas.microsoft.com/office/drawing/2014/main" val="297235652"/>
                    </a:ext>
                  </a:extLst>
                </a:gridCol>
              </a:tblGrid>
              <a:tr h="0">
                <a:tc>
                  <a:txBody>
                    <a:bodyPr/>
                    <a:lstStyle/>
                    <a:p>
                      <a:r>
                        <a:rPr lang="pt-PT" sz="1600" b="1">
                          <a:latin typeface="Times New Roman" panose="02020603050405020304" pitchFamily="18" charset="0"/>
                          <a:cs typeface="Times New Roman" panose="02020603050405020304" pitchFamily="18" charset="0"/>
                        </a:rPr>
                        <a:t>Topic</a:t>
                      </a:r>
                    </a:p>
                  </a:txBody>
                  <a:tcPr anchor="ctr"/>
                </a:tc>
                <a:tc>
                  <a:txBody>
                    <a:bodyPr/>
                    <a:lstStyle/>
                    <a:p>
                      <a:r>
                        <a:rPr lang="pt-PT" sz="1600" b="1" dirty="0">
                          <a:latin typeface="Times New Roman" panose="02020603050405020304" pitchFamily="18" charset="0"/>
                          <a:cs typeface="Times New Roman" panose="02020603050405020304" pitchFamily="18" charset="0"/>
                        </a:rPr>
                        <a:t>Top 10 </a:t>
                      </a:r>
                      <a:r>
                        <a:rPr lang="pt-PT" sz="1600" b="1" dirty="0" err="1">
                          <a:latin typeface="Times New Roman" panose="02020603050405020304" pitchFamily="18" charset="0"/>
                          <a:cs typeface="Times New Roman" panose="02020603050405020304" pitchFamily="18" charset="0"/>
                        </a:rPr>
                        <a:t>Terms</a:t>
                      </a:r>
                      <a:endParaRPr lang="pt-PT"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50607400"/>
                  </a:ext>
                </a:extLst>
              </a:tr>
              <a:tr h="0">
                <a:tc>
                  <a:txBody>
                    <a:bodyPr/>
                    <a:lstStyle/>
                    <a:p>
                      <a:r>
                        <a:rPr lang="pt-PT" sz="1600" b="1" dirty="0">
                          <a:latin typeface="Times New Roman" panose="02020603050405020304" pitchFamily="18" charset="0"/>
                          <a:cs typeface="Times New Roman" panose="02020603050405020304" pitchFamily="18" charset="0"/>
                        </a:rPr>
                        <a:t>0</a:t>
                      </a:r>
                    </a:p>
                  </a:txBody>
                  <a:tcPr anchor="ctr"/>
                </a:tc>
                <a:tc>
                  <a:txBody>
                    <a:bodyPr/>
                    <a:lstStyle/>
                    <a:p>
                      <a:r>
                        <a:rPr lang="en-US" sz="1600" dirty="0">
                          <a:latin typeface="Times New Roman" panose="02020603050405020304" pitchFamily="18" charset="0"/>
                          <a:cs typeface="Times New Roman" panose="02020603050405020304" pitchFamily="18" charset="0"/>
                        </a:rPr>
                        <a:t>beautiful, beach, view, walk, amazing, </a:t>
                      </a:r>
                      <a:r>
                        <a:rPr lang="en-US" sz="1600" b="1" dirty="0" err="1">
                          <a:solidFill>
                            <a:srgbClr val="FF0000"/>
                          </a:solidFill>
                          <a:latin typeface="Times New Roman" panose="02020603050405020304" pitchFamily="18" charset="0"/>
                          <a:cs typeface="Times New Roman" panose="02020603050405020304" pitchFamily="18" charset="0"/>
                        </a:rPr>
                        <a:t>porto</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perfect</a:t>
                      </a:r>
                      <a:r>
                        <a:rPr lang="en-US" sz="1600" dirty="0">
                          <a:latin typeface="Times New Roman" panose="02020603050405020304" pitchFamily="18" charset="0"/>
                          <a:cs typeface="Times New Roman" panose="02020603050405020304" pitchFamily="18" charset="0"/>
                        </a:rPr>
                        <a:t>, enjoy, </a:t>
                      </a:r>
                      <a:r>
                        <a:rPr lang="en-US" sz="1600" b="1" dirty="0">
                          <a:solidFill>
                            <a:srgbClr val="FF0000"/>
                          </a:solidFill>
                          <a:latin typeface="Times New Roman" panose="02020603050405020304" pitchFamily="18" charset="0"/>
                          <a:cs typeface="Times New Roman" panose="02020603050405020304" pitchFamily="18" charset="0"/>
                        </a:rPr>
                        <a:t>area</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thank</a:t>
                      </a:r>
                    </a:p>
                  </a:txBody>
                  <a:tcPr anchor="ctr"/>
                </a:tc>
                <a:extLst>
                  <a:ext uri="{0D108BD9-81ED-4DB2-BD59-A6C34878D82A}">
                    <a16:rowId xmlns:a16="http://schemas.microsoft.com/office/drawing/2014/main" val="3385604859"/>
                  </a:ext>
                </a:extLst>
              </a:tr>
              <a:tr h="0">
                <a:tc>
                  <a:txBody>
                    <a:bodyPr/>
                    <a:lstStyle/>
                    <a:p>
                      <a:r>
                        <a:rPr lang="pt-PT" sz="1600" b="1">
                          <a:latin typeface="Times New Roman" panose="02020603050405020304" pitchFamily="18" charset="0"/>
                          <a:cs typeface="Times New Roman" panose="02020603050405020304" pitchFamily="18" charset="0"/>
                        </a:rPr>
                        <a:t>1</a:t>
                      </a:r>
                    </a:p>
                  </a:txBody>
                  <a:tcPr anchor="ctr"/>
                </a:tc>
                <a:tc>
                  <a:txBody>
                    <a:bodyPr/>
                    <a:lstStyle/>
                    <a:p>
                      <a:r>
                        <a:rPr lang="en-US" sz="1600" dirty="0">
                          <a:latin typeface="Times New Roman" panose="02020603050405020304" pitchFamily="18" charset="0"/>
                          <a:cs typeface="Times New Roman" panose="02020603050405020304" pitchFamily="18" charset="0"/>
                        </a:rPr>
                        <a:t>room, hotel, clean, beach, breakfast, staff, night, bed, </a:t>
                      </a:r>
                      <a:r>
                        <a:rPr lang="en-US" sz="1600" b="1" dirty="0">
                          <a:solidFill>
                            <a:srgbClr val="FF0000"/>
                          </a:solidFill>
                          <a:latin typeface="Times New Roman" panose="02020603050405020304" pitchFamily="18" charset="0"/>
                          <a:cs typeface="Times New Roman" panose="02020603050405020304" pitchFamily="18" charset="0"/>
                        </a:rPr>
                        <a:t>location</a:t>
                      </a:r>
                      <a:r>
                        <a:rPr lang="en-US" sz="1600" dirty="0">
                          <a:latin typeface="Times New Roman" panose="02020603050405020304" pitchFamily="18" charset="0"/>
                          <a:cs typeface="Times New Roman" panose="02020603050405020304" pitchFamily="18" charset="0"/>
                        </a:rPr>
                        <a:t>, walk</a:t>
                      </a:r>
                    </a:p>
                  </a:txBody>
                  <a:tcPr anchor="ctr"/>
                </a:tc>
                <a:extLst>
                  <a:ext uri="{0D108BD9-81ED-4DB2-BD59-A6C34878D82A}">
                    <a16:rowId xmlns:a16="http://schemas.microsoft.com/office/drawing/2014/main" val="2838939397"/>
                  </a:ext>
                </a:extLst>
              </a:tr>
              <a:tr h="0">
                <a:tc>
                  <a:txBody>
                    <a:bodyPr/>
                    <a:lstStyle/>
                    <a:p>
                      <a:r>
                        <a:rPr lang="pt-PT" sz="1600" b="1" dirty="0">
                          <a:latin typeface="Times New Roman" panose="02020603050405020304" pitchFamily="18" charset="0"/>
                          <a:cs typeface="Times New Roman" panose="02020603050405020304" pitchFamily="18" charset="0"/>
                        </a:rPr>
                        <a:t>2</a:t>
                      </a:r>
                    </a:p>
                  </a:txBody>
                  <a:tcPr anchor="ctr"/>
                </a:tc>
                <a:tc>
                  <a:txBody>
                    <a:bodyPr/>
                    <a:lstStyle/>
                    <a:p>
                      <a:r>
                        <a:rPr lang="en-US" sz="1600" dirty="0">
                          <a:latin typeface="Times New Roman" panose="02020603050405020304" pitchFamily="18" charset="0"/>
                          <a:cs typeface="Times New Roman" panose="02020603050405020304" pitchFamily="18" charset="0"/>
                        </a:rPr>
                        <a:t>museum, visit, </a:t>
                      </a:r>
                      <a:r>
                        <a:rPr lang="en-US" sz="1600" b="1" dirty="0">
                          <a:solidFill>
                            <a:srgbClr val="FF0000"/>
                          </a:solidFill>
                          <a:latin typeface="Times New Roman" panose="02020603050405020304" pitchFamily="18" charset="0"/>
                          <a:cs typeface="Times New Roman" panose="02020603050405020304" pitchFamily="18" charset="0"/>
                        </a:rPr>
                        <a:t>time</a:t>
                      </a:r>
                      <a:r>
                        <a:rPr lang="en-US" sz="1600" dirty="0">
                          <a:latin typeface="Times New Roman" panose="02020603050405020304" pitchFamily="18" charset="0"/>
                          <a:cs typeface="Times New Roman" panose="02020603050405020304" pitchFamily="18" charset="0"/>
                        </a:rPr>
                        <a:t>, experience, worth, </a:t>
                      </a:r>
                      <a:r>
                        <a:rPr lang="en-US" sz="1600" b="1" dirty="0">
                          <a:solidFill>
                            <a:srgbClr val="FF0000"/>
                          </a:solidFill>
                          <a:latin typeface="Times New Roman" panose="02020603050405020304" pitchFamily="18" charset="0"/>
                          <a:cs typeface="Times New Roman" panose="02020603050405020304" pitchFamily="18" charset="0"/>
                        </a:rPr>
                        <a:t>go</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hour</a:t>
                      </a:r>
                      <a:r>
                        <a:rPr lang="en-US" sz="1600" dirty="0">
                          <a:latin typeface="Times New Roman" panose="02020603050405020304" pitchFamily="18" charset="0"/>
                          <a:cs typeface="Times New Roman" panose="02020603050405020304" pitchFamily="18" charset="0"/>
                        </a:rPr>
                        <a:t>, interesting, history, small</a:t>
                      </a:r>
                    </a:p>
                  </a:txBody>
                  <a:tcPr anchor="ctr"/>
                </a:tc>
                <a:extLst>
                  <a:ext uri="{0D108BD9-81ED-4DB2-BD59-A6C34878D82A}">
                    <a16:rowId xmlns:a16="http://schemas.microsoft.com/office/drawing/2014/main" val="1982966414"/>
                  </a:ext>
                </a:extLst>
              </a:tr>
              <a:tr h="0">
                <a:tc>
                  <a:txBody>
                    <a:bodyPr/>
                    <a:lstStyle/>
                    <a:p>
                      <a:r>
                        <a:rPr lang="pt-PT" sz="1600" b="1" dirty="0">
                          <a:latin typeface="Times New Roman" panose="02020603050405020304" pitchFamily="18" charset="0"/>
                          <a:cs typeface="Times New Roman" panose="02020603050405020304" pitchFamily="18" charset="0"/>
                        </a:rPr>
                        <a:t>3</a:t>
                      </a:r>
                    </a:p>
                  </a:txBody>
                  <a:tcPr anchor="ctr"/>
                </a:tc>
                <a:tc>
                  <a:txBody>
                    <a:bodyPr/>
                    <a:lstStyle/>
                    <a:p>
                      <a:r>
                        <a:rPr lang="en-US" sz="1600" dirty="0">
                          <a:latin typeface="Times New Roman" panose="02020603050405020304" pitchFamily="18" charset="0"/>
                          <a:cs typeface="Times New Roman" panose="02020603050405020304" pitchFamily="18" charset="0"/>
                        </a:rPr>
                        <a:t>food, service, restaurant, friendly, staff, delicious, price, </a:t>
                      </a:r>
                      <a:r>
                        <a:rPr lang="en-US" sz="1600" b="1" dirty="0">
                          <a:solidFill>
                            <a:srgbClr val="FF0000"/>
                          </a:solidFill>
                          <a:latin typeface="Times New Roman" panose="02020603050405020304" pitchFamily="18" charset="0"/>
                          <a:cs typeface="Times New Roman" panose="02020603050405020304" pitchFamily="18" charset="0"/>
                        </a:rPr>
                        <a:t>excellent</a:t>
                      </a:r>
                      <a:r>
                        <a:rPr lang="en-US" sz="1600" dirty="0">
                          <a:latin typeface="Times New Roman" panose="02020603050405020304" pitchFamily="18" charset="0"/>
                          <a:cs typeface="Times New Roman" panose="02020603050405020304" pitchFamily="18" charset="0"/>
                        </a:rPr>
                        <a:t>, wine, </a:t>
                      </a:r>
                      <a:r>
                        <a:rPr lang="en-US" sz="1600" b="1" dirty="0">
                          <a:solidFill>
                            <a:srgbClr val="FF0000"/>
                          </a:solidFill>
                          <a:latin typeface="Times New Roman" panose="02020603050405020304" pitchFamily="18" charset="0"/>
                          <a:cs typeface="Times New Roman" panose="02020603050405020304" pitchFamily="18" charset="0"/>
                        </a:rPr>
                        <a:t>amazing</a:t>
                      </a:r>
                    </a:p>
                  </a:txBody>
                  <a:tcPr anchor="ctr"/>
                </a:tc>
                <a:extLst>
                  <a:ext uri="{0D108BD9-81ED-4DB2-BD59-A6C34878D82A}">
                    <a16:rowId xmlns:a16="http://schemas.microsoft.com/office/drawing/2014/main" val="1609660074"/>
                  </a:ext>
                </a:extLst>
              </a:tr>
            </a:tbl>
          </a:graphicData>
        </a:graphic>
      </p:graphicFrame>
      <p:sp>
        <p:nvSpPr>
          <p:cNvPr id="6" name="CaixaDeTexto 5">
            <a:extLst>
              <a:ext uri="{FF2B5EF4-FFF2-40B4-BE49-F238E27FC236}">
                <a16:creationId xmlns:a16="http://schemas.microsoft.com/office/drawing/2014/main" id="{E9F4C7C7-3E64-4C40-C7E5-4B1060A44BE1}"/>
              </a:ext>
            </a:extLst>
          </p:cNvPr>
          <p:cNvSpPr txBox="1"/>
          <p:nvPr/>
        </p:nvSpPr>
        <p:spPr>
          <a:xfrm>
            <a:off x="7061200" y="3016885"/>
            <a:ext cx="4282440" cy="3785652"/>
          </a:xfrm>
          <a:prstGeom prst="rect">
            <a:avLst/>
          </a:prstGeom>
          <a:noFill/>
        </p:spPr>
        <p:txBody>
          <a:bodyPr wrap="square" rtlCol="0">
            <a:spAutoFit/>
          </a:bodyPr>
          <a:lstStyle/>
          <a:p>
            <a:r>
              <a:rPr lang="en-US" sz="1200" b="1" dirty="0" err="1">
                <a:solidFill>
                  <a:srgbClr val="FF0000"/>
                </a:solidFill>
                <a:latin typeface="Times New Roman" panose="02020603050405020304" pitchFamily="18" charset="0"/>
                <a:cs typeface="Times New Roman" panose="02020603050405020304" pitchFamily="18" charset="0"/>
              </a:rPr>
              <a:t>Stopwords</a:t>
            </a:r>
            <a:r>
              <a:rPr lang="en-US" sz="1200" b="1" dirty="0">
                <a:solidFill>
                  <a:srgbClr val="FF0000"/>
                </a:solidFill>
                <a:latin typeface="Times New Roman" panose="02020603050405020304" pitchFamily="18" charset="0"/>
                <a:cs typeface="Times New Roman" panose="02020603050405020304" pitchFamily="18" charset="0"/>
              </a:rPr>
              <a:t> (semantic):</a:t>
            </a:r>
          </a:p>
          <a:p>
            <a:pPr marL="171450" indent="-171450">
              <a:buFont typeface="Arial" panose="020B0604020202020204" pitchFamily="34" charset="0"/>
              <a:buChar char="•"/>
            </a:pPr>
            <a:r>
              <a:rPr lang="en-US" sz="1200" b="1" dirty="0" err="1">
                <a:solidFill>
                  <a:srgbClr val="FF0000"/>
                </a:solidFill>
                <a:latin typeface="Times New Roman" panose="02020603050405020304" pitchFamily="18" charset="0"/>
                <a:cs typeface="Times New Roman" panose="02020603050405020304" pitchFamily="18" charset="0"/>
              </a:rPr>
              <a:t>porto</a:t>
            </a:r>
            <a:r>
              <a:rPr lang="en-US" sz="1200" b="1" dirty="0">
                <a:solidFill>
                  <a:srgbClr val="FF0000"/>
                </a:solidFill>
                <a:latin typeface="Times New Roman" panose="02020603050405020304" pitchFamily="18" charset="0"/>
                <a:cs typeface="Times New Roman" panose="02020603050405020304" pitchFamily="18" charset="0"/>
              </a:rPr>
              <a:t>: </a:t>
            </a:r>
            <a:r>
              <a:rPr lang="en-US" sz="1200" dirty="0">
                <a:solidFill>
                  <a:srgbClr val="FF0000"/>
                </a:solidFill>
                <a:latin typeface="Times New Roman" panose="02020603050405020304" pitchFamily="18" charset="0"/>
                <a:cs typeface="Times New Roman" panose="02020603050405020304" pitchFamily="18" charset="0"/>
              </a:rPr>
              <a:t>a location-specific term that skews topic distribution; not representative of the broader metropolitan area under study.</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thank: </a:t>
            </a:r>
            <a:r>
              <a:rPr lang="en-US" sz="1200" dirty="0">
                <a:solidFill>
                  <a:srgbClr val="FF0000"/>
                </a:solidFill>
                <a:latin typeface="Times New Roman" panose="02020603050405020304" pitchFamily="18" charset="0"/>
                <a:cs typeface="Times New Roman" panose="02020603050405020304" pitchFamily="18" charset="0"/>
              </a:rPr>
              <a:t>a generic expression of gratitude lacking thematic content.</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area: </a:t>
            </a:r>
            <a:r>
              <a:rPr lang="en-US" sz="1200" dirty="0">
                <a:solidFill>
                  <a:srgbClr val="FF0000"/>
                </a:solidFill>
                <a:latin typeface="Times New Roman" panose="02020603050405020304" pitchFamily="18" charset="0"/>
                <a:cs typeface="Times New Roman" panose="02020603050405020304" pitchFamily="18" charset="0"/>
              </a:rPr>
              <a:t>vague spatial reference with low discriminative power across contexts.</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location: </a:t>
            </a:r>
            <a:r>
              <a:rPr lang="en-US" sz="1200" dirty="0">
                <a:solidFill>
                  <a:srgbClr val="FF0000"/>
                </a:solidFill>
                <a:latin typeface="Times New Roman" panose="02020603050405020304" pitchFamily="18" charset="0"/>
                <a:cs typeface="Times New Roman" panose="02020603050405020304" pitchFamily="18" charset="0"/>
              </a:rPr>
              <a:t>a general-purpose noun appearing in multiple topics without thematic specificity.</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time: </a:t>
            </a:r>
            <a:r>
              <a:rPr lang="en-US" sz="1200" dirty="0">
                <a:solidFill>
                  <a:srgbClr val="FF0000"/>
                </a:solidFill>
                <a:latin typeface="Times New Roman" panose="02020603050405020304" pitchFamily="18" charset="0"/>
                <a:cs typeface="Times New Roman" panose="02020603050405020304" pitchFamily="18" charset="0"/>
              </a:rPr>
              <a:t>a temporal word commonly used but rarely tied to a specific theme.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hour: </a:t>
            </a:r>
            <a:r>
              <a:rPr lang="en-US" sz="1200" dirty="0">
                <a:solidFill>
                  <a:srgbClr val="FF0000"/>
                </a:solidFill>
                <a:latin typeface="Times New Roman" panose="02020603050405020304" pitchFamily="18" charset="0"/>
                <a:cs typeface="Times New Roman" panose="02020603050405020304" pitchFamily="18" charset="0"/>
              </a:rPr>
              <a:t>similar to “time”; frequently used in visit descriptions but with low semantic contribution.</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go: </a:t>
            </a:r>
            <a:r>
              <a:rPr lang="en-US" sz="1200" dirty="0">
                <a:solidFill>
                  <a:srgbClr val="FF0000"/>
                </a:solidFill>
                <a:latin typeface="Times New Roman" panose="02020603050405020304" pitchFamily="18" charset="0"/>
                <a:cs typeface="Times New Roman" panose="02020603050405020304" pitchFamily="18" charset="0"/>
              </a:rPr>
              <a:t>a high-frequency verb with little value in distinguishing topic themes.</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amazing: </a:t>
            </a:r>
            <a:r>
              <a:rPr lang="en-US" sz="1200" dirty="0">
                <a:solidFill>
                  <a:srgbClr val="FF0000"/>
                </a:solidFill>
                <a:latin typeface="Times New Roman" panose="02020603050405020304" pitchFamily="18" charset="0"/>
                <a:cs typeface="Times New Roman" panose="02020603050405020304" pitchFamily="18" charset="0"/>
              </a:rPr>
              <a:t>a non-specific evaluative adjective that signals sentiment but lacks content.</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perfect: </a:t>
            </a:r>
            <a:r>
              <a:rPr lang="en-US" sz="1200" dirty="0">
                <a:solidFill>
                  <a:srgbClr val="FF0000"/>
                </a:solidFill>
                <a:latin typeface="Times New Roman" panose="02020603050405020304" pitchFamily="18" charset="0"/>
                <a:cs typeface="Times New Roman" panose="02020603050405020304" pitchFamily="18" charset="0"/>
              </a:rPr>
              <a:t>emotionally charged but not thematically informative.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excellent: </a:t>
            </a:r>
            <a:r>
              <a:rPr lang="en-US" sz="1200" dirty="0">
                <a:solidFill>
                  <a:srgbClr val="FF0000"/>
                </a:solidFill>
                <a:latin typeface="Times New Roman" panose="02020603050405020304" pitchFamily="18" charset="0"/>
                <a:cs typeface="Times New Roman" panose="02020603050405020304" pitchFamily="18" charset="0"/>
              </a:rPr>
              <a:t>common in praise across topics but does not anchor specific content.</a:t>
            </a:r>
          </a:p>
        </p:txBody>
      </p:sp>
    </p:spTree>
    <p:extLst>
      <p:ext uri="{BB962C8B-B14F-4D97-AF65-F5344CB8AC3E}">
        <p14:creationId xmlns:p14="http://schemas.microsoft.com/office/powerpoint/2010/main" val="1776350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C962C-04AB-45E8-2AFD-89E82E0D054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4BCE4EC-46B6-C244-CEE3-B8CAAF4C90E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07EC99E-C6C9-2E69-E003-3BF7F4BC39BA}"/>
              </a:ext>
            </a:extLst>
          </p:cNvPr>
          <p:cNvSpPr>
            <a:spLocks noGrp="1" noChangeArrowheads="1"/>
          </p:cNvSpPr>
          <p:nvPr>
            <p:ph idx="1"/>
          </p:nvPr>
        </p:nvSpPr>
        <p:spPr bwMode="auto">
          <a:xfrm>
            <a:off x="838201" y="1659919"/>
            <a:ext cx="6222999"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(after stop-word removal):</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0 – Lodging &amp; Cultural Impressions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Reflects a combination of accommodation-related experiences and museum or indoor visits — terms such as “room”, “museum”, “hotel”, “night”, and “house” suggest overnight stays and cultural exploration. Previously dominant vague or negative terms (e.g., “bad”, “work”) have been removed to clarify the theme.</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1 – Accommodation &amp; Guest Comfort</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Captures positive lodging attributes — “clean”, “comfortable”, “quiet”, “city”, and “walk” reflect location accessibility and overall guest satisfaction. The removal of “helpful” improves topic cohesion.</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2 – Coastal Leisure &amp; Scenic Elements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Emphasizes outdoor, seaside enjoyment — terms like “beach”, “sand”, “wave”, “sea”, and “view” point to contact with nature and coastal walking.</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3 – Gastronomy &amp; Culinary Satisfaction</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Dedicated to food quality and restaurant service — “food”, “restaurant”, “wine”, “dish”, and “service” convey a clear focus on dining experience.</a:t>
            </a:r>
            <a:endParaRPr kumimoji="0" lang="en-US" altLang="pt-PT" sz="14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AC429D49-4495-E46B-10AD-06F0ECC05404}"/>
              </a:ext>
            </a:extLst>
          </p:cNvPr>
          <p:cNvSpPr txBox="1"/>
          <p:nvPr/>
        </p:nvSpPr>
        <p:spPr>
          <a:xfrm>
            <a:off x="7482840" y="3746604"/>
            <a:ext cx="4216400" cy="2492990"/>
          </a:xfrm>
          <a:prstGeom prst="rect">
            <a:avLst/>
          </a:prstGeom>
          <a:noFill/>
        </p:spPr>
        <p:txBody>
          <a:bodyPr wrap="square" rtlCol="0">
            <a:spAutoFit/>
          </a:bodyPr>
          <a:lstStyle/>
          <a:p>
            <a:r>
              <a:rPr lang="en-US" sz="1200" b="1" dirty="0" err="1">
                <a:solidFill>
                  <a:srgbClr val="FF0000"/>
                </a:solidFill>
                <a:latin typeface="Times New Roman" panose="02020603050405020304" pitchFamily="18" charset="0"/>
                <a:cs typeface="Times New Roman" panose="02020603050405020304" pitchFamily="18" charset="0"/>
              </a:rPr>
              <a:t>Stopwords</a:t>
            </a:r>
            <a:r>
              <a:rPr lang="en-US" sz="1200" b="1" dirty="0">
                <a:solidFill>
                  <a:srgbClr val="FF0000"/>
                </a:solidFill>
                <a:latin typeface="Times New Roman" panose="02020603050405020304" pitchFamily="18" charset="0"/>
                <a:cs typeface="Times New Roman" panose="02020603050405020304" pitchFamily="18" charset="0"/>
              </a:rPr>
              <a:t> (semantic):</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like: </a:t>
            </a:r>
            <a:r>
              <a:rPr lang="en-US" sz="1200" dirty="0">
                <a:solidFill>
                  <a:srgbClr val="FF0000"/>
                </a:solidFill>
                <a:latin typeface="Times New Roman" panose="02020603050405020304" pitchFamily="18" charset="0"/>
                <a:cs typeface="Times New Roman" panose="02020603050405020304" pitchFamily="18" charset="0"/>
              </a:rPr>
              <a:t>a filler verb used broadly in expressions of preference or similarity, lacking thematic relevance.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work: </a:t>
            </a:r>
            <a:r>
              <a:rPr lang="en-US" sz="1200" dirty="0">
                <a:solidFill>
                  <a:srgbClr val="FF0000"/>
                </a:solidFill>
                <a:latin typeface="Times New Roman" panose="02020603050405020304" pitchFamily="18" charset="0"/>
                <a:cs typeface="Times New Roman" panose="02020603050405020304" pitchFamily="18" charset="0"/>
              </a:rPr>
              <a:t>a vague term that may refer to functionality or employment, offering low topic specificity.</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small: </a:t>
            </a:r>
            <a:r>
              <a:rPr lang="en-US" sz="1200" dirty="0">
                <a:solidFill>
                  <a:srgbClr val="FF0000"/>
                </a:solidFill>
                <a:latin typeface="Times New Roman" panose="02020603050405020304" pitchFamily="18" charset="0"/>
                <a:cs typeface="Times New Roman" panose="02020603050405020304" pitchFamily="18" charset="0"/>
              </a:rPr>
              <a:t>a generic size descriptor with little semantic contribution to topic differentiation.</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bad: </a:t>
            </a:r>
            <a:r>
              <a:rPr lang="en-US" sz="1200" dirty="0">
                <a:solidFill>
                  <a:srgbClr val="FF0000"/>
                </a:solidFill>
                <a:latin typeface="Times New Roman" panose="02020603050405020304" pitchFamily="18" charset="0"/>
                <a:cs typeface="Times New Roman" panose="02020603050405020304" pitchFamily="18" charset="0"/>
              </a:rPr>
              <a:t>a subjective evaluation common across complaint narratives, lacking thematic precision.</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people: </a:t>
            </a:r>
            <a:r>
              <a:rPr lang="en-US" sz="1200" dirty="0">
                <a:solidFill>
                  <a:srgbClr val="FF0000"/>
                </a:solidFill>
                <a:latin typeface="Times New Roman" panose="02020603050405020304" pitchFamily="18" charset="0"/>
                <a:cs typeface="Times New Roman" panose="02020603050405020304" pitchFamily="18" charset="0"/>
              </a:rPr>
              <a:t>an overly broad noun that appears across contexts without adding content clarity.</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helpful: </a:t>
            </a:r>
            <a:r>
              <a:rPr lang="en-US" sz="1200" dirty="0">
                <a:solidFill>
                  <a:srgbClr val="FF0000"/>
                </a:solidFill>
                <a:latin typeface="Times New Roman" panose="02020603050405020304" pitchFamily="18" charset="0"/>
                <a:cs typeface="Times New Roman" panose="02020603050405020304" pitchFamily="18" charset="0"/>
              </a:rPr>
              <a:t>a sentiment-laden adjective with limited thematic value across diverse contexts.</a:t>
            </a:r>
          </a:p>
        </p:txBody>
      </p:sp>
      <p:graphicFrame>
        <p:nvGraphicFramePr>
          <p:cNvPr id="8" name="Tabela 7">
            <a:extLst>
              <a:ext uri="{FF2B5EF4-FFF2-40B4-BE49-F238E27FC236}">
                <a16:creationId xmlns:a16="http://schemas.microsoft.com/office/drawing/2014/main" id="{BD94C891-816C-821D-284B-C80BE0B667D9}"/>
              </a:ext>
            </a:extLst>
          </p:cNvPr>
          <p:cNvGraphicFramePr>
            <a:graphicFrameLocks noGrp="1"/>
          </p:cNvGraphicFramePr>
          <p:nvPr>
            <p:extLst>
              <p:ext uri="{D42A27DB-BD31-4B8C-83A1-F6EECF244321}">
                <p14:modId xmlns:p14="http://schemas.microsoft.com/office/powerpoint/2010/main" val="419715586"/>
              </p:ext>
            </p:extLst>
          </p:nvPr>
        </p:nvGraphicFramePr>
        <p:xfrm>
          <a:off x="7482840" y="365125"/>
          <a:ext cx="3703320" cy="3139440"/>
        </p:xfrm>
        <a:graphic>
          <a:graphicData uri="http://schemas.openxmlformats.org/drawingml/2006/table">
            <a:tbl>
              <a:tblPr>
                <a:tableStyleId>{ED083AE6-46FA-4A59-8FB0-9F97EB10719F}</a:tableStyleId>
              </a:tblPr>
              <a:tblGrid>
                <a:gridCol w="736600">
                  <a:extLst>
                    <a:ext uri="{9D8B030D-6E8A-4147-A177-3AD203B41FA5}">
                      <a16:colId xmlns:a16="http://schemas.microsoft.com/office/drawing/2014/main" val="2893126942"/>
                    </a:ext>
                  </a:extLst>
                </a:gridCol>
                <a:gridCol w="2966720">
                  <a:extLst>
                    <a:ext uri="{9D8B030D-6E8A-4147-A177-3AD203B41FA5}">
                      <a16:colId xmlns:a16="http://schemas.microsoft.com/office/drawing/2014/main" val="2480288180"/>
                    </a:ext>
                  </a:extLst>
                </a:gridCol>
              </a:tblGrid>
              <a:tr h="0">
                <a:tc>
                  <a:txBody>
                    <a:bodyPr/>
                    <a:lstStyle/>
                    <a:p>
                      <a:r>
                        <a:rPr lang="pt-PT" sz="1600" b="1">
                          <a:latin typeface="Times New Roman" panose="02020603050405020304" pitchFamily="18" charset="0"/>
                          <a:cs typeface="Times New Roman" panose="02020603050405020304" pitchFamily="18" charset="0"/>
                        </a:rPr>
                        <a:t>Topic</a:t>
                      </a:r>
                    </a:p>
                  </a:txBody>
                  <a:tcPr anchor="ctr"/>
                </a:tc>
                <a:tc>
                  <a:txBody>
                    <a:bodyPr/>
                    <a:lstStyle/>
                    <a:p>
                      <a:r>
                        <a:rPr lang="pt-PT" sz="1600" b="1" dirty="0">
                          <a:latin typeface="Times New Roman" panose="02020603050405020304" pitchFamily="18" charset="0"/>
                          <a:cs typeface="Times New Roman" panose="02020603050405020304" pitchFamily="18" charset="0"/>
                        </a:rPr>
                        <a:t>Top 10 </a:t>
                      </a:r>
                      <a:r>
                        <a:rPr lang="pt-PT" sz="1600" b="1" dirty="0" err="1">
                          <a:latin typeface="Times New Roman" panose="02020603050405020304" pitchFamily="18" charset="0"/>
                          <a:cs typeface="Times New Roman" panose="02020603050405020304" pitchFamily="18" charset="0"/>
                        </a:rPr>
                        <a:t>Terms</a:t>
                      </a:r>
                      <a:endParaRPr lang="pt-PT" sz="16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09654572"/>
                  </a:ext>
                </a:extLst>
              </a:tr>
              <a:tr h="0">
                <a:tc>
                  <a:txBody>
                    <a:bodyPr/>
                    <a:lstStyle/>
                    <a:p>
                      <a:r>
                        <a:rPr lang="pt-PT" sz="1600" b="1">
                          <a:latin typeface="Times New Roman" panose="02020603050405020304" pitchFamily="18" charset="0"/>
                          <a:cs typeface="Times New Roman" panose="02020603050405020304" pitchFamily="18" charset="0"/>
                        </a:rPr>
                        <a:t>0</a:t>
                      </a:r>
                    </a:p>
                  </a:txBody>
                  <a:tcPr anchor="ctr"/>
                </a:tc>
                <a:tc>
                  <a:txBody>
                    <a:bodyPr/>
                    <a:lstStyle/>
                    <a:p>
                      <a:r>
                        <a:rPr lang="en-US" sz="1600" dirty="0">
                          <a:latin typeface="Times New Roman" panose="02020603050405020304" pitchFamily="18" charset="0"/>
                          <a:cs typeface="Times New Roman" panose="02020603050405020304" pitchFamily="18" charset="0"/>
                        </a:rPr>
                        <a:t>room, museum, hotel, </a:t>
                      </a:r>
                      <a:r>
                        <a:rPr lang="en-US" sz="1600" b="1" dirty="0">
                          <a:solidFill>
                            <a:srgbClr val="FF0000"/>
                          </a:solidFill>
                          <a:latin typeface="Times New Roman" panose="02020603050405020304" pitchFamily="18" charset="0"/>
                          <a:cs typeface="Times New Roman" panose="02020603050405020304" pitchFamily="18" charset="0"/>
                        </a:rPr>
                        <a:t>bad</a:t>
                      </a:r>
                      <a:r>
                        <a:rPr lang="en-US" sz="1600" dirty="0">
                          <a:latin typeface="Times New Roman" panose="02020603050405020304" pitchFamily="18" charset="0"/>
                          <a:cs typeface="Times New Roman" panose="02020603050405020304" pitchFamily="18" charset="0"/>
                        </a:rPr>
                        <a:t>, night, visit, </a:t>
                      </a:r>
                      <a:r>
                        <a:rPr lang="en-US" sz="1600" b="1" dirty="0">
                          <a:solidFill>
                            <a:srgbClr val="FF0000"/>
                          </a:solidFill>
                          <a:latin typeface="Times New Roman" panose="02020603050405020304" pitchFamily="18" charset="0"/>
                          <a:cs typeface="Times New Roman" panose="02020603050405020304" pitchFamily="18" charset="0"/>
                        </a:rPr>
                        <a:t>like</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work</a:t>
                      </a:r>
                      <a:r>
                        <a:rPr lang="en-US" sz="1600" dirty="0">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rPr>
                        <a:t>small</a:t>
                      </a:r>
                      <a:r>
                        <a:rPr lang="en-US" sz="1600" dirty="0">
                          <a:latin typeface="Times New Roman" panose="02020603050405020304" pitchFamily="18" charset="0"/>
                          <a:cs typeface="Times New Roman" panose="02020603050405020304" pitchFamily="18" charset="0"/>
                        </a:rPr>
                        <a:t>, house</a:t>
                      </a:r>
                    </a:p>
                  </a:txBody>
                  <a:tcPr anchor="ctr"/>
                </a:tc>
                <a:extLst>
                  <a:ext uri="{0D108BD9-81ED-4DB2-BD59-A6C34878D82A}">
                    <a16:rowId xmlns:a16="http://schemas.microsoft.com/office/drawing/2014/main" val="399160749"/>
                  </a:ext>
                </a:extLst>
              </a:tr>
              <a:tr h="0">
                <a:tc>
                  <a:txBody>
                    <a:bodyPr/>
                    <a:lstStyle/>
                    <a:p>
                      <a:r>
                        <a:rPr lang="pt-PT" sz="1600" b="1">
                          <a:latin typeface="Times New Roman" panose="02020603050405020304" pitchFamily="18" charset="0"/>
                          <a:cs typeface="Times New Roman" panose="02020603050405020304" pitchFamily="18" charset="0"/>
                        </a:rPr>
                        <a:t>1</a:t>
                      </a:r>
                    </a:p>
                  </a:txBody>
                  <a:tcPr anchor="ctr"/>
                </a:tc>
                <a:tc>
                  <a:txBody>
                    <a:bodyPr/>
                    <a:lstStyle/>
                    <a:p>
                      <a:r>
                        <a:rPr lang="en-US" sz="1600" dirty="0">
                          <a:latin typeface="Times New Roman" panose="02020603050405020304" pitchFamily="18" charset="0"/>
                          <a:cs typeface="Times New Roman" panose="02020603050405020304" pitchFamily="18" charset="0"/>
                        </a:rPr>
                        <a:t>room, clean, hotel, breakfast, staff, walk, comfortable, quiet, </a:t>
                      </a:r>
                      <a:r>
                        <a:rPr lang="en-US" sz="1600" b="1" dirty="0">
                          <a:solidFill>
                            <a:srgbClr val="FF0000"/>
                          </a:solidFill>
                          <a:latin typeface="Times New Roman" panose="02020603050405020304" pitchFamily="18" charset="0"/>
                          <a:cs typeface="Times New Roman" panose="02020603050405020304" pitchFamily="18" charset="0"/>
                        </a:rPr>
                        <a:t>helpful</a:t>
                      </a:r>
                      <a:r>
                        <a:rPr lang="en-US" sz="1600" dirty="0">
                          <a:latin typeface="Times New Roman" panose="02020603050405020304" pitchFamily="18" charset="0"/>
                          <a:cs typeface="Times New Roman" panose="02020603050405020304" pitchFamily="18" charset="0"/>
                        </a:rPr>
                        <a:t>, city</a:t>
                      </a:r>
                    </a:p>
                  </a:txBody>
                  <a:tcPr anchor="ctr"/>
                </a:tc>
                <a:extLst>
                  <a:ext uri="{0D108BD9-81ED-4DB2-BD59-A6C34878D82A}">
                    <a16:rowId xmlns:a16="http://schemas.microsoft.com/office/drawing/2014/main" val="2369268602"/>
                  </a:ext>
                </a:extLst>
              </a:tr>
              <a:tr h="0">
                <a:tc>
                  <a:txBody>
                    <a:bodyPr/>
                    <a:lstStyle/>
                    <a:p>
                      <a:r>
                        <a:rPr lang="pt-PT" sz="1600" b="1">
                          <a:latin typeface="Times New Roman" panose="02020603050405020304" pitchFamily="18" charset="0"/>
                          <a:cs typeface="Times New Roman" panose="02020603050405020304" pitchFamily="18" charset="0"/>
                        </a:rPr>
                        <a:t>2</a:t>
                      </a:r>
                    </a:p>
                  </a:txBody>
                  <a:tcPr anchor="ctr"/>
                </a:tc>
                <a:tc>
                  <a:txBody>
                    <a:bodyPr/>
                    <a:lstStyle/>
                    <a:p>
                      <a:r>
                        <a:rPr lang="en-US" sz="1600" dirty="0">
                          <a:latin typeface="Times New Roman" panose="02020603050405020304" pitchFamily="18" charset="0"/>
                          <a:cs typeface="Times New Roman" panose="02020603050405020304" pitchFamily="18" charset="0"/>
                        </a:rPr>
                        <a:t>beach, walk, water, view, sand, visit, </a:t>
                      </a:r>
                      <a:r>
                        <a:rPr lang="en-US" sz="1600" b="1" dirty="0">
                          <a:solidFill>
                            <a:srgbClr val="FF0000"/>
                          </a:solidFill>
                          <a:latin typeface="Times New Roman" panose="02020603050405020304" pitchFamily="18" charset="0"/>
                          <a:cs typeface="Times New Roman" panose="02020603050405020304" pitchFamily="18" charset="0"/>
                        </a:rPr>
                        <a:t>people</a:t>
                      </a:r>
                      <a:r>
                        <a:rPr lang="en-US" sz="1600" dirty="0">
                          <a:latin typeface="Times New Roman" panose="02020603050405020304" pitchFamily="18" charset="0"/>
                          <a:cs typeface="Times New Roman" panose="02020603050405020304" pitchFamily="18" charset="0"/>
                        </a:rPr>
                        <a:t>, wave, long, sea</a:t>
                      </a:r>
                    </a:p>
                  </a:txBody>
                  <a:tcPr anchor="ctr"/>
                </a:tc>
                <a:extLst>
                  <a:ext uri="{0D108BD9-81ED-4DB2-BD59-A6C34878D82A}">
                    <a16:rowId xmlns:a16="http://schemas.microsoft.com/office/drawing/2014/main" val="1441757603"/>
                  </a:ext>
                </a:extLst>
              </a:tr>
              <a:tr h="0">
                <a:tc>
                  <a:txBody>
                    <a:bodyPr/>
                    <a:lstStyle/>
                    <a:p>
                      <a:r>
                        <a:rPr lang="pt-PT" sz="1600" b="1" dirty="0">
                          <a:latin typeface="Times New Roman" panose="02020603050405020304" pitchFamily="18" charset="0"/>
                          <a:cs typeface="Times New Roman" panose="02020603050405020304" pitchFamily="18" charset="0"/>
                        </a:rPr>
                        <a:t>3</a:t>
                      </a:r>
                    </a:p>
                  </a:txBody>
                  <a:tcPr anchor="ctr"/>
                </a:tc>
                <a:tc>
                  <a:txBody>
                    <a:bodyPr/>
                    <a:lstStyle/>
                    <a:p>
                      <a:r>
                        <a:rPr lang="en-US" sz="1600" dirty="0">
                          <a:latin typeface="Times New Roman" panose="02020603050405020304" pitchFamily="18" charset="0"/>
                          <a:cs typeface="Times New Roman" panose="02020603050405020304" pitchFamily="18" charset="0"/>
                        </a:rPr>
                        <a:t>food, service, restaurant, delicious, price, staff, wine, dish, quality, eat</a:t>
                      </a:r>
                    </a:p>
                  </a:txBody>
                  <a:tcPr anchor="ctr"/>
                </a:tc>
                <a:extLst>
                  <a:ext uri="{0D108BD9-81ED-4DB2-BD59-A6C34878D82A}">
                    <a16:rowId xmlns:a16="http://schemas.microsoft.com/office/drawing/2014/main" val="784793429"/>
                  </a:ext>
                </a:extLst>
              </a:tr>
            </a:tbl>
          </a:graphicData>
        </a:graphic>
      </p:graphicFrame>
    </p:spTree>
    <p:extLst>
      <p:ext uri="{BB962C8B-B14F-4D97-AF65-F5344CB8AC3E}">
        <p14:creationId xmlns:p14="http://schemas.microsoft.com/office/powerpoint/2010/main" val="62080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B158C-B0DC-291A-8821-2440D206B1C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3837F3-2FE2-555E-6E90-62F61197FD40}"/>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1F52B6F-2DC1-508F-305F-3705A1D185B9}"/>
              </a:ext>
            </a:extLst>
          </p:cNvPr>
          <p:cNvSpPr>
            <a:spLocks noGrp="1" noChangeArrowheads="1"/>
          </p:cNvSpPr>
          <p:nvPr>
            <p:ph idx="1"/>
          </p:nvPr>
        </p:nvSpPr>
        <p:spPr bwMode="auto">
          <a:xfrm>
            <a:off x="838201" y="1552199"/>
            <a:ext cx="622299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(after stop-word removal):</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0 – Coastal &amp; Cultural Attractions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Captures seaside and museum-related experiences — terms such as “beach”, “walk”, “museum”, “water”, and “view” reflect outdoor leisure and cultural visits. “parking” and “worth” suggest practical aspects and perceived value.</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1 – Accommodation &amp; Guest Comfort</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Focuses on positive lodging experiences — “room”, “clean”, “comfortable”, “bed”, and “quiet” indicate rest and hygiene, while “pool” and “breakfast” highlight amenities.</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2 – Gastronomy &amp; Culinary Experience</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Centers on dining quality and satisfaction — “food”, “restaurant”, “delicious”, “dish”, and “wine” express pleasure, while “price” and “staff” address value and service.</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3 – Booking &amp; Service Frustrations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Describes issues related to reservations and customer service — “book”, “leave”, “pay”, “find”, “tell”, and “ask” suggest communication problems or dissatisfaction with booking procedures or stay.</a:t>
            </a:r>
            <a:endParaRPr kumimoji="0" lang="en-US" altLang="pt-PT" sz="14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9B7272A6-36A4-1698-F3B1-731F11FD6A63}"/>
              </a:ext>
            </a:extLst>
          </p:cNvPr>
          <p:cNvSpPr txBox="1"/>
          <p:nvPr/>
        </p:nvSpPr>
        <p:spPr>
          <a:xfrm>
            <a:off x="7482840" y="3746604"/>
            <a:ext cx="4216400" cy="2492990"/>
          </a:xfrm>
          <a:prstGeom prst="rect">
            <a:avLst/>
          </a:prstGeom>
          <a:noFill/>
        </p:spPr>
        <p:txBody>
          <a:bodyPr wrap="square" rtlCol="0">
            <a:spAutoFit/>
          </a:bodyPr>
          <a:lstStyle/>
          <a:p>
            <a:r>
              <a:rPr lang="en-US" sz="1200" b="1" dirty="0" err="1">
                <a:solidFill>
                  <a:srgbClr val="FF0000"/>
                </a:solidFill>
                <a:latin typeface="Times New Roman" panose="02020603050405020304" pitchFamily="18" charset="0"/>
                <a:cs typeface="Times New Roman" panose="02020603050405020304" pitchFamily="18" charset="0"/>
              </a:rPr>
              <a:t>Stopwords</a:t>
            </a:r>
            <a:r>
              <a:rPr lang="en-US" sz="1200" b="1" dirty="0">
                <a:solidFill>
                  <a:srgbClr val="FF0000"/>
                </a:solidFill>
                <a:latin typeface="Times New Roman" panose="02020603050405020304" pitchFamily="18" charset="0"/>
                <a:cs typeface="Times New Roman" panose="02020603050405020304" pitchFamily="18" charset="0"/>
              </a:rPr>
              <a:t> (semantic):</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worth: </a:t>
            </a:r>
            <a:r>
              <a:rPr lang="en-US" sz="1200" dirty="0">
                <a:solidFill>
                  <a:srgbClr val="FF0000"/>
                </a:solidFill>
                <a:latin typeface="Times New Roman" panose="02020603050405020304" pitchFamily="18" charset="0"/>
                <a:cs typeface="Times New Roman" panose="02020603050405020304" pitchFamily="18" charset="0"/>
              </a:rPr>
              <a:t>a generic evaluative term (“worth it”) conveying subjective value but lacking thematic specificity.</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leave: </a:t>
            </a:r>
            <a:r>
              <a:rPr lang="en-US" sz="1200" dirty="0">
                <a:solidFill>
                  <a:srgbClr val="FF0000"/>
                </a:solidFill>
                <a:latin typeface="Times New Roman" panose="02020603050405020304" pitchFamily="18" charset="0"/>
                <a:cs typeface="Times New Roman" panose="02020603050405020304" pitchFamily="18" charset="0"/>
              </a:rPr>
              <a:t>a broad verb that may refer to checkout, dissatisfaction, or abandonment, without clear topic anchoring.</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tell: </a:t>
            </a:r>
            <a:r>
              <a:rPr lang="en-US" sz="1200" dirty="0">
                <a:solidFill>
                  <a:srgbClr val="FF0000"/>
                </a:solidFill>
                <a:latin typeface="Times New Roman" panose="02020603050405020304" pitchFamily="18" charset="0"/>
                <a:cs typeface="Times New Roman" panose="02020603050405020304" pitchFamily="18" charset="0"/>
              </a:rPr>
              <a:t>a vague communication verb with minimal semantic contribution in thematic modeling.</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ask: </a:t>
            </a:r>
            <a:r>
              <a:rPr lang="en-US" sz="1200" dirty="0">
                <a:solidFill>
                  <a:srgbClr val="FF0000"/>
                </a:solidFill>
                <a:latin typeface="Times New Roman" panose="02020603050405020304" pitchFamily="18" charset="0"/>
                <a:cs typeface="Times New Roman" panose="02020603050405020304" pitchFamily="18" charset="0"/>
              </a:rPr>
              <a:t>a frequent action verb that reflects interaction but lacks discriminative power.</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find: </a:t>
            </a:r>
            <a:r>
              <a:rPr lang="en-US" sz="1200" dirty="0">
                <a:solidFill>
                  <a:srgbClr val="FF0000"/>
                </a:solidFill>
                <a:latin typeface="Times New Roman" panose="02020603050405020304" pitchFamily="18" charset="0"/>
                <a:cs typeface="Times New Roman" panose="02020603050405020304" pitchFamily="18" charset="0"/>
              </a:rPr>
              <a:t>a common verb expressing discovery or confusion, semantically broad and unspecific.</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center: </a:t>
            </a:r>
            <a:r>
              <a:rPr lang="en-US" sz="1200" dirty="0">
                <a:solidFill>
                  <a:srgbClr val="FF0000"/>
                </a:solidFill>
                <a:latin typeface="Times New Roman" panose="02020603050405020304" pitchFamily="18" charset="0"/>
                <a:cs typeface="Times New Roman" panose="02020603050405020304" pitchFamily="18" charset="0"/>
              </a:rPr>
              <a:t>an ambiguous spatial noun that may refer to location or urban context, but does not define a coherent topic.</a:t>
            </a:r>
          </a:p>
        </p:txBody>
      </p:sp>
      <p:graphicFrame>
        <p:nvGraphicFramePr>
          <p:cNvPr id="3" name="Tabela 2">
            <a:extLst>
              <a:ext uri="{FF2B5EF4-FFF2-40B4-BE49-F238E27FC236}">
                <a16:creationId xmlns:a16="http://schemas.microsoft.com/office/drawing/2014/main" id="{E91D536D-C464-7890-C0FF-6ED39ED8BE0C}"/>
              </a:ext>
            </a:extLst>
          </p:cNvPr>
          <p:cNvGraphicFramePr>
            <a:graphicFrameLocks noGrp="1"/>
          </p:cNvGraphicFramePr>
          <p:nvPr>
            <p:extLst>
              <p:ext uri="{D42A27DB-BD31-4B8C-83A1-F6EECF244321}">
                <p14:modId xmlns:p14="http://schemas.microsoft.com/office/powerpoint/2010/main" val="2052215054"/>
              </p:ext>
            </p:extLst>
          </p:nvPr>
        </p:nvGraphicFramePr>
        <p:xfrm>
          <a:off x="7482840" y="733956"/>
          <a:ext cx="3652521" cy="2377440"/>
        </p:xfrm>
        <a:graphic>
          <a:graphicData uri="http://schemas.openxmlformats.org/drawingml/2006/table">
            <a:tbl>
              <a:tblPr>
                <a:tableStyleId>{ED083AE6-46FA-4A59-8FB0-9F97EB10719F}</a:tableStyleId>
              </a:tblPr>
              <a:tblGrid>
                <a:gridCol w="614681">
                  <a:extLst>
                    <a:ext uri="{9D8B030D-6E8A-4147-A177-3AD203B41FA5}">
                      <a16:colId xmlns:a16="http://schemas.microsoft.com/office/drawing/2014/main" val="355147958"/>
                    </a:ext>
                  </a:extLst>
                </a:gridCol>
                <a:gridCol w="3037840">
                  <a:extLst>
                    <a:ext uri="{9D8B030D-6E8A-4147-A177-3AD203B41FA5}">
                      <a16:colId xmlns:a16="http://schemas.microsoft.com/office/drawing/2014/main" val="1310392839"/>
                    </a:ext>
                  </a:extLst>
                </a:gridCol>
              </a:tblGrid>
              <a:tr h="0">
                <a:tc>
                  <a:txBody>
                    <a:bodyPr/>
                    <a:lstStyle/>
                    <a:p>
                      <a:r>
                        <a:rPr lang="pt-PT" sz="1400" b="1">
                          <a:latin typeface="Times New Roman" panose="02020603050405020304" pitchFamily="18" charset="0"/>
                          <a:cs typeface="Times New Roman" panose="02020603050405020304" pitchFamily="18" charset="0"/>
                        </a:rPr>
                        <a:t>Topic</a:t>
                      </a:r>
                    </a:p>
                  </a:txBody>
                  <a:tcPr anchor="ctr"/>
                </a:tc>
                <a:tc>
                  <a:txBody>
                    <a:bodyPr/>
                    <a:lstStyle/>
                    <a:p>
                      <a:r>
                        <a:rPr lang="pt-PT" sz="1400" b="1" dirty="0">
                          <a:latin typeface="Times New Roman" panose="02020603050405020304" pitchFamily="18" charset="0"/>
                          <a:cs typeface="Times New Roman" panose="02020603050405020304" pitchFamily="18" charset="0"/>
                        </a:rPr>
                        <a:t>Top 10 </a:t>
                      </a:r>
                      <a:r>
                        <a:rPr lang="pt-PT" sz="1400" b="1" dirty="0" err="1">
                          <a:latin typeface="Times New Roman" panose="02020603050405020304" pitchFamily="18" charset="0"/>
                          <a:cs typeface="Times New Roman" panose="02020603050405020304" pitchFamily="18" charset="0"/>
                        </a:rPr>
                        <a:t>Terms</a:t>
                      </a:r>
                      <a:endParaRPr lang="pt-PT"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29625952"/>
                  </a:ext>
                </a:extLst>
              </a:tr>
              <a:tr h="0">
                <a:tc>
                  <a:txBody>
                    <a:bodyPr/>
                    <a:lstStyle/>
                    <a:p>
                      <a:r>
                        <a:rPr lang="pt-PT" sz="1400" b="1">
                          <a:latin typeface="Times New Roman" panose="02020603050405020304" pitchFamily="18" charset="0"/>
                          <a:cs typeface="Times New Roman" panose="02020603050405020304" pitchFamily="18" charset="0"/>
                        </a:rPr>
                        <a:t>0</a:t>
                      </a:r>
                    </a:p>
                  </a:txBody>
                  <a:tcPr anchor="ctr"/>
                </a:tc>
                <a:tc>
                  <a:txBody>
                    <a:bodyPr/>
                    <a:lstStyle/>
                    <a:p>
                      <a:r>
                        <a:rPr lang="en-US" sz="1400" dirty="0">
                          <a:latin typeface="Times New Roman" panose="02020603050405020304" pitchFamily="18" charset="0"/>
                          <a:cs typeface="Times New Roman" panose="02020603050405020304" pitchFamily="18" charset="0"/>
                        </a:rPr>
                        <a:t>beach, walk, visit, museum, water, view, sand, wave, parking, </a:t>
                      </a:r>
                      <a:r>
                        <a:rPr lang="en-US" sz="1400" b="1" dirty="0">
                          <a:solidFill>
                            <a:srgbClr val="FF0000"/>
                          </a:solidFill>
                          <a:latin typeface="Times New Roman" panose="02020603050405020304" pitchFamily="18" charset="0"/>
                          <a:cs typeface="Times New Roman" panose="02020603050405020304" pitchFamily="18" charset="0"/>
                        </a:rPr>
                        <a:t>worth</a:t>
                      </a:r>
                    </a:p>
                  </a:txBody>
                  <a:tcPr anchor="ctr"/>
                </a:tc>
                <a:extLst>
                  <a:ext uri="{0D108BD9-81ED-4DB2-BD59-A6C34878D82A}">
                    <a16:rowId xmlns:a16="http://schemas.microsoft.com/office/drawing/2014/main" val="2491332286"/>
                  </a:ext>
                </a:extLst>
              </a:tr>
              <a:tr h="0">
                <a:tc>
                  <a:txBody>
                    <a:bodyPr/>
                    <a:lstStyle/>
                    <a:p>
                      <a:r>
                        <a:rPr lang="pt-PT" sz="1400" b="1">
                          <a:latin typeface="Times New Roman" panose="02020603050405020304" pitchFamily="18" charset="0"/>
                          <a:cs typeface="Times New Roman" panose="02020603050405020304" pitchFamily="18" charset="0"/>
                        </a:rPr>
                        <a:t>1</a:t>
                      </a:r>
                    </a:p>
                  </a:txBody>
                  <a:tcPr anchor="ctr"/>
                </a:tc>
                <a:tc>
                  <a:txBody>
                    <a:bodyPr/>
                    <a:lstStyle/>
                    <a:p>
                      <a:r>
                        <a:rPr lang="en-US" sz="1400">
                          <a:latin typeface="Times New Roman" panose="02020603050405020304" pitchFamily="18" charset="0"/>
                          <a:cs typeface="Times New Roman" panose="02020603050405020304" pitchFamily="18" charset="0"/>
                        </a:rPr>
                        <a:t>room, hotel, clean, breakfast, staff, comfortable, night, bed, pool, quiet</a:t>
                      </a:r>
                    </a:p>
                  </a:txBody>
                  <a:tcPr anchor="ctr"/>
                </a:tc>
                <a:extLst>
                  <a:ext uri="{0D108BD9-81ED-4DB2-BD59-A6C34878D82A}">
                    <a16:rowId xmlns:a16="http://schemas.microsoft.com/office/drawing/2014/main" val="1757777906"/>
                  </a:ext>
                </a:extLst>
              </a:tr>
              <a:tr h="0">
                <a:tc>
                  <a:txBody>
                    <a:bodyPr/>
                    <a:lstStyle/>
                    <a:p>
                      <a:r>
                        <a:rPr lang="pt-PT" sz="1400" b="1">
                          <a:latin typeface="Times New Roman" panose="02020603050405020304" pitchFamily="18" charset="0"/>
                          <a:cs typeface="Times New Roman" panose="02020603050405020304" pitchFamily="18" charset="0"/>
                        </a:rPr>
                        <a:t>2</a:t>
                      </a:r>
                    </a:p>
                  </a:txBody>
                  <a:tcPr anchor="ctr"/>
                </a:tc>
                <a:tc>
                  <a:txBody>
                    <a:bodyPr/>
                    <a:lstStyle/>
                    <a:p>
                      <a:r>
                        <a:rPr lang="en-US" sz="1400" dirty="0">
                          <a:latin typeface="Times New Roman" panose="02020603050405020304" pitchFamily="18" charset="0"/>
                          <a:cs typeface="Times New Roman" panose="02020603050405020304" pitchFamily="18" charset="0"/>
                        </a:rPr>
                        <a:t>food, service, restaurant, delicious, price, staff, wine, dish, quality, eat</a:t>
                      </a:r>
                    </a:p>
                  </a:txBody>
                  <a:tcPr anchor="ctr"/>
                </a:tc>
                <a:extLst>
                  <a:ext uri="{0D108BD9-81ED-4DB2-BD59-A6C34878D82A}">
                    <a16:rowId xmlns:a16="http://schemas.microsoft.com/office/drawing/2014/main" val="2568268685"/>
                  </a:ext>
                </a:extLst>
              </a:tr>
              <a:tr h="0">
                <a:tc>
                  <a:txBody>
                    <a:bodyPr/>
                    <a:lstStyle/>
                    <a:p>
                      <a:r>
                        <a:rPr lang="pt-PT" sz="1400" b="1" dirty="0">
                          <a:latin typeface="Times New Roman" panose="02020603050405020304" pitchFamily="18" charset="0"/>
                          <a:cs typeface="Times New Roman" panose="02020603050405020304" pitchFamily="18" charset="0"/>
                        </a:rPr>
                        <a:t>3</a:t>
                      </a:r>
                    </a:p>
                  </a:txBody>
                  <a:tcPr anchor="ctr"/>
                </a:tc>
                <a:tc>
                  <a:txBody>
                    <a:bodyPr/>
                    <a:lstStyle/>
                    <a:p>
                      <a:r>
                        <a:rPr lang="en-US" sz="1400" dirty="0">
                          <a:latin typeface="Times New Roman" panose="02020603050405020304" pitchFamily="18" charset="0"/>
                          <a:cs typeface="Times New Roman" panose="02020603050405020304" pitchFamily="18" charset="0"/>
                        </a:rPr>
                        <a:t>room, night, book, hotel, </a:t>
                      </a:r>
                      <a:r>
                        <a:rPr lang="en-US" sz="1400" b="1" dirty="0">
                          <a:solidFill>
                            <a:srgbClr val="FF0000"/>
                          </a:solidFill>
                          <a:latin typeface="Times New Roman" panose="02020603050405020304" pitchFamily="18" charset="0"/>
                          <a:cs typeface="Times New Roman" panose="02020603050405020304" pitchFamily="18" charset="0"/>
                        </a:rPr>
                        <a:t>leave</a:t>
                      </a:r>
                      <a:r>
                        <a:rPr lang="en-US" sz="1400" dirty="0">
                          <a:latin typeface="Times New Roman" panose="02020603050405020304" pitchFamily="18" charset="0"/>
                          <a:cs typeface="Times New Roman" panose="02020603050405020304" pitchFamily="18" charset="0"/>
                        </a:rPr>
                        <a:t>, pay, </a:t>
                      </a:r>
                      <a:r>
                        <a:rPr lang="en-US" sz="1400" b="1" dirty="0">
                          <a:solidFill>
                            <a:srgbClr val="FF0000"/>
                          </a:solidFill>
                          <a:latin typeface="Times New Roman" panose="02020603050405020304" pitchFamily="18" charset="0"/>
                          <a:cs typeface="Times New Roman" panose="02020603050405020304" pitchFamily="18" charset="0"/>
                        </a:rPr>
                        <a:t>find</a:t>
                      </a:r>
                      <a:r>
                        <a:rPr lang="en-US" sz="1400" dirty="0">
                          <a:latin typeface="Times New Roman" panose="02020603050405020304" pitchFamily="18" charset="0"/>
                          <a:cs typeface="Times New Roman" panose="02020603050405020304" pitchFamily="18" charset="0"/>
                        </a:rPr>
                        <a:t>, </a:t>
                      </a:r>
                      <a:r>
                        <a:rPr lang="en-US" sz="1400" b="1" dirty="0">
                          <a:solidFill>
                            <a:srgbClr val="FF0000"/>
                          </a:solidFill>
                          <a:latin typeface="Times New Roman" panose="02020603050405020304" pitchFamily="18" charset="0"/>
                          <a:cs typeface="Times New Roman" panose="02020603050405020304" pitchFamily="18" charset="0"/>
                        </a:rPr>
                        <a:t>tell</a:t>
                      </a:r>
                      <a:r>
                        <a:rPr lang="en-US" sz="1400" dirty="0">
                          <a:latin typeface="Times New Roman" panose="02020603050405020304" pitchFamily="18" charset="0"/>
                          <a:cs typeface="Times New Roman" panose="02020603050405020304" pitchFamily="18" charset="0"/>
                        </a:rPr>
                        <a:t>, </a:t>
                      </a:r>
                      <a:r>
                        <a:rPr lang="en-US" sz="1400" b="1" dirty="0">
                          <a:solidFill>
                            <a:srgbClr val="FF0000"/>
                          </a:solidFill>
                          <a:latin typeface="Times New Roman" panose="02020603050405020304" pitchFamily="18" charset="0"/>
                          <a:cs typeface="Times New Roman" panose="02020603050405020304" pitchFamily="18" charset="0"/>
                        </a:rPr>
                        <a:t>ask</a:t>
                      </a:r>
                      <a:r>
                        <a:rPr lang="en-US" sz="1400" dirty="0">
                          <a:latin typeface="Times New Roman" panose="02020603050405020304" pitchFamily="18" charset="0"/>
                          <a:cs typeface="Times New Roman" panose="02020603050405020304" pitchFamily="18" charset="0"/>
                        </a:rPr>
                        <a:t>, </a:t>
                      </a:r>
                      <a:r>
                        <a:rPr lang="en-US" sz="1400" b="1" dirty="0">
                          <a:solidFill>
                            <a:srgbClr val="FF0000"/>
                          </a:solidFill>
                          <a:latin typeface="Times New Roman" panose="02020603050405020304" pitchFamily="18" charset="0"/>
                          <a:cs typeface="Times New Roman" panose="02020603050405020304" pitchFamily="18" charset="0"/>
                        </a:rPr>
                        <a:t>center</a:t>
                      </a:r>
                    </a:p>
                  </a:txBody>
                  <a:tcPr anchor="ctr"/>
                </a:tc>
                <a:extLst>
                  <a:ext uri="{0D108BD9-81ED-4DB2-BD59-A6C34878D82A}">
                    <a16:rowId xmlns:a16="http://schemas.microsoft.com/office/drawing/2014/main" val="2055925020"/>
                  </a:ext>
                </a:extLst>
              </a:tr>
            </a:tbl>
          </a:graphicData>
        </a:graphic>
      </p:graphicFrame>
    </p:spTree>
    <p:extLst>
      <p:ext uri="{BB962C8B-B14F-4D97-AF65-F5344CB8AC3E}">
        <p14:creationId xmlns:p14="http://schemas.microsoft.com/office/powerpoint/2010/main" val="3803955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346B5-8BE7-68C5-F1E7-73725D083CC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94BD08-FC69-942D-A77C-20025623C713}"/>
              </a:ext>
            </a:extLst>
          </p:cNvPr>
          <p:cNvSpPr>
            <a:spLocks noGrp="1"/>
          </p:cNvSpPr>
          <p:nvPr>
            <p:ph type="title"/>
          </p:nvPr>
        </p:nvSpPr>
        <p:spPr/>
        <p:txBody>
          <a:bodyPr/>
          <a:lstStyle/>
          <a:p>
            <a:r>
              <a:rPr lang="pt-PT" b="1" dirty="0">
                <a:solidFill>
                  <a:srgbClr val="0070C0"/>
                </a:solidFill>
                <a:latin typeface="Times New Roman" panose="02020603050405020304" pitchFamily="18" charset="0"/>
                <a:cs typeface="Times New Roman" panose="02020603050405020304" pitchFamily="18" charset="0"/>
              </a:rPr>
              <a:t>Data </a:t>
            </a:r>
            <a:r>
              <a:rPr lang="pt-PT" b="1" dirty="0" err="1">
                <a:solidFill>
                  <a:srgbClr val="0070C0"/>
                </a:solidFill>
                <a:latin typeface="Times New Roman" panose="02020603050405020304" pitchFamily="18" charset="0"/>
                <a:cs typeface="Times New Roman" panose="02020603050405020304" pitchFamily="18" charset="0"/>
              </a:rPr>
              <a:t>Overview</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88B783D3-F606-609E-2082-818BEE70E16D}"/>
              </a:ext>
            </a:extLst>
          </p:cNvPr>
          <p:cNvSpPr>
            <a:spLocks noGrp="1" noChangeArrowheads="1"/>
          </p:cNvSpPr>
          <p:nvPr>
            <p:ph idx="1"/>
          </p:nvPr>
        </p:nvSpPr>
        <p:spPr bwMode="auto">
          <a:xfrm>
            <a:off x="838200" y="1843950"/>
            <a:ext cx="900389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2000" b="1" dirty="0">
                <a:latin typeface="Times New Roman" panose="02020603050405020304" pitchFamily="18" charset="0"/>
                <a:cs typeface="Times New Roman" panose="02020603050405020304" pitchFamily="18" charset="0"/>
              </a:rPr>
              <a:t>How Google selects the 5 reviews shown via the Places API:</a:t>
            </a:r>
          </a:p>
          <a:p>
            <a:pPr marL="0" lvl="0" indent="0" eaLnBrk="0" fontAlgn="base" hangingPunct="0">
              <a:lnSpc>
                <a:spcPct val="100000"/>
              </a:lnSpc>
              <a:spcBef>
                <a:spcPct val="0"/>
              </a:spcBef>
              <a:spcAft>
                <a:spcPct val="0"/>
              </a:spcAft>
              <a:buNone/>
            </a:pPr>
            <a:endParaRPr kumimoji="0" lang="en-US" altLang="pt-PT"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sz="2000" dirty="0">
                <a:latin typeface="Times New Roman" panose="02020603050405020304" pitchFamily="18" charset="0"/>
                <a:cs typeface="Times New Roman" panose="02020603050405020304" pitchFamily="18" charset="0"/>
              </a:rPr>
              <a:t>Although we did not find official documentation from Google explicitly detailing how the 5 reviews returned by the Places API are selected, we believe that the selection is likely based on internal criteria such as overall relevance (i.e., how useful the review is to other users), engagement (e.g., number of likes), the reviewer’s profile (such as being an active Local Guide), recency (with newer reviews more likely to appear), and language preferences (according to the request’s language or regional settings). In our view, Google seems to aim for a representative sample of opinions, rather than showing only the most positive or the most negative reviews.</a:t>
            </a:r>
            <a:endParaRPr kumimoji="0" lang="pt-PT" altLang="pt-PT" sz="20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527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C753-EA05-0792-661F-5BF91CBAA0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2816BF-B419-DBFD-3857-1F244D15F84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54D9C3C8-BAA3-C897-F5D4-D0172354ED90}"/>
              </a:ext>
            </a:extLst>
          </p:cNvPr>
          <p:cNvSpPr>
            <a:spLocks noGrp="1" noChangeArrowheads="1"/>
          </p:cNvSpPr>
          <p:nvPr>
            <p:ph idx="1"/>
          </p:nvPr>
        </p:nvSpPr>
        <p:spPr bwMode="auto">
          <a:xfrm>
            <a:off x="838201" y="1552200"/>
            <a:ext cx="622299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(after stop-word removal):</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0 – Lodging &amp; Guest Comfort</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Focused on accommodation quality and guest experience — terms like “room”, “clean”, “comfortable”, “bed”, and “bathroom” reflect attention to cleanliness and comfort, while “walk” and “night” suggest convenience and overnight stays.</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1 – Culinary Experience</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Captures gastronomic satisfaction and service — “food”, “restaurant”, “delicious”, and “dish” indicate enjoyment, while “price” and “service” point to value and interaction quality.</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2 – Museum &amp; Cultural Visits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Describes visits to museums and historical sites — “museum”, “history”, “house”, and “tour” evoke indoor cultural experiences. Verbs like “say”, “pay”, and “book” reflect logistical and interpretative aspects.</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3 – Coastal Leisure</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Reflects outdoor and seaside experiences — “beach”, “sand”, “sea”, and “wave” indicate contact with nature, while “walk”, “view”, and “parking” add practical and aesthetic dimensions.</a:t>
            </a:r>
            <a:endParaRPr kumimoji="0" lang="en-US" altLang="pt-PT" sz="14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CDA2F63C-28A6-6A48-BFDC-41EB3D6B2B98}"/>
              </a:ext>
            </a:extLst>
          </p:cNvPr>
          <p:cNvSpPr txBox="1"/>
          <p:nvPr/>
        </p:nvSpPr>
        <p:spPr>
          <a:xfrm>
            <a:off x="7482840" y="3746604"/>
            <a:ext cx="4216400" cy="1200329"/>
          </a:xfrm>
          <a:prstGeom prst="rect">
            <a:avLst/>
          </a:prstGeom>
          <a:noFill/>
        </p:spPr>
        <p:txBody>
          <a:bodyPr wrap="square" rtlCol="0">
            <a:spAutoFit/>
          </a:bodyPr>
          <a:lstStyle/>
          <a:p>
            <a:r>
              <a:rPr lang="en-US" sz="1200" b="1" dirty="0" err="1">
                <a:solidFill>
                  <a:srgbClr val="FF0000"/>
                </a:solidFill>
                <a:latin typeface="Times New Roman" panose="02020603050405020304" pitchFamily="18" charset="0"/>
                <a:cs typeface="Times New Roman" panose="02020603050405020304" pitchFamily="18" charset="0"/>
              </a:rPr>
              <a:t>Stopwords</a:t>
            </a:r>
            <a:r>
              <a:rPr lang="en-US" sz="1200" b="1" dirty="0">
                <a:solidFill>
                  <a:srgbClr val="FF0000"/>
                </a:solidFill>
                <a:latin typeface="Times New Roman" panose="02020603050405020304" pitchFamily="18" charset="0"/>
                <a:cs typeface="Times New Roman" panose="02020603050405020304" pitchFamily="18" charset="0"/>
              </a:rPr>
              <a:t> (semantic):</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say: </a:t>
            </a:r>
            <a:r>
              <a:rPr lang="en-US" sz="1200" dirty="0">
                <a:solidFill>
                  <a:srgbClr val="FF0000"/>
                </a:solidFill>
                <a:latin typeface="Times New Roman" panose="02020603050405020304" pitchFamily="18" charset="0"/>
                <a:cs typeface="Times New Roman" panose="02020603050405020304" pitchFamily="18" charset="0"/>
              </a:rPr>
              <a:t>a vague communication verb frequently used in quoted opinions or indirect references, offering low thematic value.</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lovely: </a:t>
            </a:r>
            <a:r>
              <a:rPr lang="en-US" sz="1200" dirty="0">
                <a:solidFill>
                  <a:srgbClr val="FF0000"/>
                </a:solidFill>
                <a:latin typeface="Times New Roman" panose="02020603050405020304" pitchFamily="18" charset="0"/>
                <a:cs typeface="Times New Roman" panose="02020603050405020304" pitchFamily="18" charset="0"/>
              </a:rPr>
              <a:t>a sentiment-driven adjective that signals positive emotion but lacks specific contextual meaning, reducing topic clarity.</a:t>
            </a:r>
          </a:p>
        </p:txBody>
      </p:sp>
      <p:graphicFrame>
        <p:nvGraphicFramePr>
          <p:cNvPr id="5" name="Tabela 4">
            <a:extLst>
              <a:ext uri="{FF2B5EF4-FFF2-40B4-BE49-F238E27FC236}">
                <a16:creationId xmlns:a16="http://schemas.microsoft.com/office/drawing/2014/main" id="{2E6B8441-BDA8-0396-B7CF-E0BABAD64297}"/>
              </a:ext>
            </a:extLst>
          </p:cNvPr>
          <p:cNvGraphicFramePr>
            <a:graphicFrameLocks noGrp="1"/>
          </p:cNvGraphicFramePr>
          <p:nvPr>
            <p:extLst>
              <p:ext uri="{D42A27DB-BD31-4B8C-83A1-F6EECF244321}">
                <p14:modId xmlns:p14="http://schemas.microsoft.com/office/powerpoint/2010/main" val="64324457"/>
              </p:ext>
            </p:extLst>
          </p:nvPr>
        </p:nvGraphicFramePr>
        <p:xfrm>
          <a:off x="7401560" y="974670"/>
          <a:ext cx="3611880" cy="2590800"/>
        </p:xfrm>
        <a:graphic>
          <a:graphicData uri="http://schemas.openxmlformats.org/drawingml/2006/table">
            <a:tbl>
              <a:tblPr>
                <a:tableStyleId>{ED083AE6-46FA-4A59-8FB0-9F97EB10719F}</a:tableStyleId>
              </a:tblPr>
              <a:tblGrid>
                <a:gridCol w="695960">
                  <a:extLst>
                    <a:ext uri="{9D8B030D-6E8A-4147-A177-3AD203B41FA5}">
                      <a16:colId xmlns:a16="http://schemas.microsoft.com/office/drawing/2014/main" val="4204913499"/>
                    </a:ext>
                  </a:extLst>
                </a:gridCol>
                <a:gridCol w="2915920">
                  <a:extLst>
                    <a:ext uri="{9D8B030D-6E8A-4147-A177-3AD203B41FA5}">
                      <a16:colId xmlns:a16="http://schemas.microsoft.com/office/drawing/2014/main" val="276930196"/>
                    </a:ext>
                  </a:extLst>
                </a:gridCol>
              </a:tblGrid>
              <a:tr h="0">
                <a:tc>
                  <a:txBody>
                    <a:bodyPr/>
                    <a:lstStyle/>
                    <a:p>
                      <a:r>
                        <a:rPr lang="pt-PT" sz="1400" b="1">
                          <a:latin typeface="Times New Roman" panose="02020603050405020304" pitchFamily="18" charset="0"/>
                          <a:cs typeface="Times New Roman" panose="02020603050405020304" pitchFamily="18" charset="0"/>
                        </a:rPr>
                        <a:t>Topic</a:t>
                      </a:r>
                    </a:p>
                  </a:txBody>
                  <a:tcPr anchor="ctr"/>
                </a:tc>
                <a:tc>
                  <a:txBody>
                    <a:bodyPr/>
                    <a:lstStyle/>
                    <a:p>
                      <a:r>
                        <a:rPr lang="pt-PT" sz="1400" b="1" dirty="0">
                          <a:latin typeface="Times New Roman" panose="02020603050405020304" pitchFamily="18" charset="0"/>
                          <a:cs typeface="Times New Roman" panose="02020603050405020304" pitchFamily="18" charset="0"/>
                        </a:rPr>
                        <a:t>Top 10 </a:t>
                      </a:r>
                      <a:r>
                        <a:rPr lang="pt-PT" sz="1400" b="1" dirty="0" err="1">
                          <a:latin typeface="Times New Roman" panose="02020603050405020304" pitchFamily="18" charset="0"/>
                          <a:cs typeface="Times New Roman" panose="02020603050405020304" pitchFamily="18" charset="0"/>
                        </a:rPr>
                        <a:t>Terms</a:t>
                      </a:r>
                      <a:endParaRPr lang="pt-PT"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52177155"/>
                  </a:ext>
                </a:extLst>
              </a:tr>
              <a:tr h="0">
                <a:tc>
                  <a:txBody>
                    <a:bodyPr/>
                    <a:lstStyle/>
                    <a:p>
                      <a:r>
                        <a:rPr lang="pt-PT" sz="1400" b="1" dirty="0">
                          <a:latin typeface="Times New Roman" panose="02020603050405020304" pitchFamily="18" charset="0"/>
                          <a:cs typeface="Times New Roman" panose="02020603050405020304" pitchFamily="18" charset="0"/>
                        </a:rPr>
                        <a:t>0</a:t>
                      </a:r>
                    </a:p>
                  </a:txBody>
                  <a:tcPr anchor="ctr"/>
                </a:tc>
                <a:tc>
                  <a:txBody>
                    <a:bodyPr/>
                    <a:lstStyle/>
                    <a:p>
                      <a:r>
                        <a:rPr lang="en-US" sz="1400">
                          <a:latin typeface="Times New Roman" panose="02020603050405020304" pitchFamily="18" charset="0"/>
                          <a:cs typeface="Times New Roman" panose="02020603050405020304" pitchFamily="18" charset="0"/>
                        </a:rPr>
                        <a:t>room, hotel, clean, breakfast, staff, night, bed, comfortable, bathroom, walk</a:t>
                      </a:r>
                    </a:p>
                  </a:txBody>
                  <a:tcPr anchor="ctr"/>
                </a:tc>
                <a:extLst>
                  <a:ext uri="{0D108BD9-81ED-4DB2-BD59-A6C34878D82A}">
                    <a16:rowId xmlns:a16="http://schemas.microsoft.com/office/drawing/2014/main" val="2796339213"/>
                  </a:ext>
                </a:extLst>
              </a:tr>
              <a:tr h="0">
                <a:tc>
                  <a:txBody>
                    <a:bodyPr/>
                    <a:lstStyle/>
                    <a:p>
                      <a:r>
                        <a:rPr lang="pt-PT" sz="1400" b="1">
                          <a:latin typeface="Times New Roman" panose="02020603050405020304" pitchFamily="18" charset="0"/>
                          <a:cs typeface="Times New Roman" panose="02020603050405020304" pitchFamily="18" charset="0"/>
                        </a:rPr>
                        <a:t>1</a:t>
                      </a:r>
                    </a:p>
                  </a:txBody>
                  <a:tcPr anchor="ctr"/>
                </a:tc>
                <a:tc>
                  <a:txBody>
                    <a:bodyPr/>
                    <a:lstStyle/>
                    <a:p>
                      <a:r>
                        <a:rPr lang="en-US" sz="1400">
                          <a:latin typeface="Times New Roman" panose="02020603050405020304" pitchFamily="18" charset="0"/>
                          <a:cs typeface="Times New Roman" panose="02020603050405020304" pitchFamily="18" charset="0"/>
                        </a:rPr>
                        <a:t>food, service, restaurant, delicious, staff, price, wine, dish, eat, quality</a:t>
                      </a:r>
                    </a:p>
                  </a:txBody>
                  <a:tcPr anchor="ctr"/>
                </a:tc>
                <a:extLst>
                  <a:ext uri="{0D108BD9-81ED-4DB2-BD59-A6C34878D82A}">
                    <a16:rowId xmlns:a16="http://schemas.microsoft.com/office/drawing/2014/main" val="2390812238"/>
                  </a:ext>
                </a:extLst>
              </a:tr>
              <a:tr h="0">
                <a:tc>
                  <a:txBody>
                    <a:bodyPr/>
                    <a:lstStyle/>
                    <a:p>
                      <a:r>
                        <a:rPr lang="pt-PT" sz="1400" b="1">
                          <a:latin typeface="Times New Roman" panose="02020603050405020304" pitchFamily="18" charset="0"/>
                          <a:cs typeface="Times New Roman" panose="02020603050405020304" pitchFamily="18" charset="0"/>
                        </a:rPr>
                        <a:t>2</a:t>
                      </a:r>
                    </a:p>
                  </a:txBody>
                  <a:tcPr anchor="ctr"/>
                </a:tc>
                <a:tc>
                  <a:txBody>
                    <a:bodyPr/>
                    <a:lstStyle/>
                    <a:p>
                      <a:r>
                        <a:rPr lang="en-US" sz="1400" dirty="0">
                          <a:latin typeface="Times New Roman" panose="02020603050405020304" pitchFamily="18" charset="0"/>
                          <a:cs typeface="Times New Roman" panose="02020603050405020304" pitchFamily="18" charset="0"/>
                        </a:rPr>
                        <a:t>visit, museum, history, interesting, </a:t>
                      </a:r>
                      <a:r>
                        <a:rPr lang="en-US" sz="1400" b="1" dirty="0">
                          <a:solidFill>
                            <a:srgbClr val="FF0000"/>
                          </a:solidFill>
                          <a:latin typeface="Times New Roman" panose="02020603050405020304" pitchFamily="18" charset="0"/>
                          <a:cs typeface="Times New Roman" panose="02020603050405020304" pitchFamily="18" charset="0"/>
                        </a:rPr>
                        <a:t>say</a:t>
                      </a:r>
                      <a:r>
                        <a:rPr lang="en-US" sz="1400" dirty="0">
                          <a:latin typeface="Times New Roman" panose="02020603050405020304" pitchFamily="18" charset="0"/>
                          <a:cs typeface="Times New Roman" panose="02020603050405020304" pitchFamily="18" charset="0"/>
                        </a:rPr>
                        <a:t>, house, pay, tour, book, </a:t>
                      </a:r>
                      <a:r>
                        <a:rPr lang="en-US" sz="1400" dirty="0" err="1">
                          <a:latin typeface="Times New Roman" panose="02020603050405020304" pitchFamily="18" charset="0"/>
                          <a:cs typeface="Times New Roman" panose="02020603050405020304" pitchFamily="18" charset="0"/>
                        </a:rPr>
                        <a:t>english</a:t>
                      </a:r>
                      <a:endParaRPr lang="en-US" sz="14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8975630"/>
                  </a:ext>
                </a:extLst>
              </a:tr>
              <a:tr h="0">
                <a:tc>
                  <a:txBody>
                    <a:bodyPr/>
                    <a:lstStyle/>
                    <a:p>
                      <a:r>
                        <a:rPr lang="pt-PT" sz="1400" b="1" dirty="0">
                          <a:latin typeface="Times New Roman" panose="02020603050405020304" pitchFamily="18" charset="0"/>
                          <a:cs typeface="Times New Roman" panose="02020603050405020304" pitchFamily="18" charset="0"/>
                        </a:rPr>
                        <a:t>3</a:t>
                      </a:r>
                    </a:p>
                  </a:txBody>
                  <a:tcPr anchor="ctr"/>
                </a:tc>
                <a:tc>
                  <a:txBody>
                    <a:bodyPr/>
                    <a:lstStyle/>
                    <a:p>
                      <a:r>
                        <a:rPr lang="en-US" sz="1400" dirty="0">
                          <a:latin typeface="Times New Roman" panose="02020603050405020304" pitchFamily="18" charset="0"/>
                          <a:cs typeface="Times New Roman" panose="02020603050405020304" pitchFamily="18" charset="0"/>
                        </a:rPr>
                        <a:t>beach, walk, water, view, sand, wave, parking, sea, </a:t>
                      </a:r>
                      <a:r>
                        <a:rPr lang="en-US" sz="1400" b="1" dirty="0">
                          <a:solidFill>
                            <a:srgbClr val="FF0000"/>
                          </a:solidFill>
                          <a:latin typeface="Times New Roman" panose="02020603050405020304" pitchFamily="18" charset="0"/>
                          <a:cs typeface="Times New Roman" panose="02020603050405020304" pitchFamily="18" charset="0"/>
                        </a:rPr>
                        <a:t>lovely</a:t>
                      </a:r>
                      <a:r>
                        <a:rPr lang="en-US" sz="1400" dirty="0">
                          <a:latin typeface="Times New Roman" panose="02020603050405020304" pitchFamily="18" charset="0"/>
                          <a:cs typeface="Times New Roman" panose="02020603050405020304" pitchFamily="18" charset="0"/>
                        </a:rPr>
                        <a:t>, clean</a:t>
                      </a:r>
                    </a:p>
                  </a:txBody>
                  <a:tcPr anchor="ctr"/>
                </a:tc>
                <a:extLst>
                  <a:ext uri="{0D108BD9-81ED-4DB2-BD59-A6C34878D82A}">
                    <a16:rowId xmlns:a16="http://schemas.microsoft.com/office/drawing/2014/main" val="842976663"/>
                  </a:ext>
                </a:extLst>
              </a:tr>
            </a:tbl>
          </a:graphicData>
        </a:graphic>
      </p:graphicFrame>
    </p:spTree>
    <p:extLst>
      <p:ext uri="{BB962C8B-B14F-4D97-AF65-F5344CB8AC3E}">
        <p14:creationId xmlns:p14="http://schemas.microsoft.com/office/powerpoint/2010/main" val="3527824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3DACD-0874-871D-A0D1-67F9A1FA235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8A5700-7C27-05FC-BC40-0EAFA1A963ED}"/>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982BCED-5AA1-882B-3ED1-39343ABB415E}"/>
              </a:ext>
            </a:extLst>
          </p:cNvPr>
          <p:cNvSpPr>
            <a:spLocks noGrp="1" noChangeArrowheads="1"/>
          </p:cNvSpPr>
          <p:nvPr>
            <p:ph idx="1"/>
          </p:nvPr>
        </p:nvSpPr>
        <p:spPr bwMode="auto">
          <a:xfrm>
            <a:off x="838201" y="1552201"/>
            <a:ext cx="622299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(after stop-word removal):</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0 – Seaside Leisure &amp; Accessibility</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Focused on coastal enjoyment and practical surroundings — “beach”, “sea”, “sand”, “wave” and “view” reflect natural features, while “walk”, “parking”, and “restaurant” suggest convenience and amenities near the coast.</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1 – Culinary Satisfaction &amp; Dining Quality</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Highlights gastronomic experience — “food”, “restaurant”, “delicious”, and “wine” convey positive perception of meals, while “price”, “service”, and “staff” refer to practical service dimensions.</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2 – Lodging Comfort &amp; Facilities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Emphasizes hotel quality and comfort — “room”, “clean”, “bed”, “shower”, “bathroom” and “comfortable” indicate satisfaction with accommodation and hygiene.</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3 – Personal Welcome &amp; Emotional Connection</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Distinctively captures emotional warmth and host interaction — “love”, “feel”, “welcome”, “family”, “super” and “host” suggest affective language tied to homestays or guest relations.</a:t>
            </a:r>
            <a:endParaRPr kumimoji="0" lang="en-US" altLang="pt-PT" sz="14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FE25DCFC-1670-0A71-5998-0C021264017E}"/>
              </a:ext>
            </a:extLst>
          </p:cNvPr>
          <p:cNvSpPr txBox="1"/>
          <p:nvPr/>
        </p:nvSpPr>
        <p:spPr>
          <a:xfrm>
            <a:off x="7348220" y="3952858"/>
            <a:ext cx="4216400" cy="1754326"/>
          </a:xfrm>
          <a:prstGeom prst="rect">
            <a:avLst/>
          </a:prstGeom>
          <a:noFill/>
        </p:spPr>
        <p:txBody>
          <a:bodyPr wrap="square" rtlCol="0">
            <a:spAutoFit/>
          </a:bodyPr>
          <a:lstStyle/>
          <a:p>
            <a:r>
              <a:rPr lang="en-US" sz="1200" b="1" dirty="0" err="1">
                <a:solidFill>
                  <a:srgbClr val="FF0000"/>
                </a:solidFill>
                <a:latin typeface="Times New Roman" panose="02020603050405020304" pitchFamily="18" charset="0"/>
                <a:cs typeface="Times New Roman" panose="02020603050405020304" pitchFamily="18" charset="0"/>
              </a:rPr>
              <a:t>Stopwords</a:t>
            </a:r>
            <a:r>
              <a:rPr lang="en-US" sz="1200" b="1" dirty="0">
                <a:solidFill>
                  <a:srgbClr val="FF0000"/>
                </a:solidFill>
                <a:latin typeface="Times New Roman" panose="02020603050405020304" pitchFamily="18" charset="0"/>
                <a:cs typeface="Times New Roman" panose="02020603050405020304" pitchFamily="18" charset="0"/>
              </a:rPr>
              <a:t> (semantic):</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super</a:t>
            </a:r>
            <a:r>
              <a:rPr lang="en-US" sz="1200" dirty="0">
                <a:solidFill>
                  <a:srgbClr val="FF0000"/>
                </a:solidFill>
                <a:latin typeface="Times New Roman" panose="02020603050405020304" pitchFamily="18" charset="0"/>
                <a:cs typeface="Times New Roman" panose="02020603050405020304" pitchFamily="18" charset="0"/>
              </a:rPr>
              <a:t>: an informal intensifier used in casual praise (e.g., “super nice”, “super host”), lacking thematic precision.</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love: </a:t>
            </a:r>
            <a:r>
              <a:rPr lang="en-US" sz="1200" dirty="0">
                <a:solidFill>
                  <a:srgbClr val="FF0000"/>
                </a:solidFill>
                <a:latin typeface="Times New Roman" panose="02020603050405020304" pitchFamily="18" charset="0"/>
                <a:cs typeface="Times New Roman" panose="02020603050405020304" pitchFamily="18" charset="0"/>
              </a:rPr>
              <a:t>an emotion-laden verb expressing strong sentiment but offering no topic-specific content.</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feel: </a:t>
            </a:r>
            <a:r>
              <a:rPr lang="en-US" sz="1200" dirty="0">
                <a:solidFill>
                  <a:srgbClr val="FF0000"/>
                </a:solidFill>
                <a:latin typeface="Times New Roman" panose="02020603050405020304" pitchFamily="18" charset="0"/>
                <a:cs typeface="Times New Roman" panose="02020603050405020304" pitchFamily="18" charset="0"/>
              </a:rPr>
              <a:t>a subjective verb related to personal impressions, weak in thematic discrimination.</a:t>
            </a:r>
          </a:p>
          <a:p>
            <a:pPr marL="171450" indent="-171450">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welcome: </a:t>
            </a:r>
            <a:r>
              <a:rPr lang="en-US" sz="1200" dirty="0">
                <a:solidFill>
                  <a:srgbClr val="FF0000"/>
                </a:solidFill>
                <a:latin typeface="Times New Roman" panose="02020603050405020304" pitchFamily="18" charset="0"/>
                <a:cs typeface="Times New Roman" panose="02020603050405020304" pitchFamily="18" charset="0"/>
              </a:rPr>
              <a:t>a positive reception term that conveys friendliness but lacks contextual depth.</a:t>
            </a:r>
          </a:p>
        </p:txBody>
      </p:sp>
      <p:graphicFrame>
        <p:nvGraphicFramePr>
          <p:cNvPr id="3" name="Tabela 2">
            <a:extLst>
              <a:ext uri="{FF2B5EF4-FFF2-40B4-BE49-F238E27FC236}">
                <a16:creationId xmlns:a16="http://schemas.microsoft.com/office/drawing/2014/main" id="{C7A36538-E510-3C6E-EF8A-3D5CF85E6B1C}"/>
              </a:ext>
            </a:extLst>
          </p:cNvPr>
          <p:cNvGraphicFramePr>
            <a:graphicFrameLocks noGrp="1"/>
          </p:cNvGraphicFramePr>
          <p:nvPr>
            <p:extLst>
              <p:ext uri="{D42A27DB-BD31-4B8C-83A1-F6EECF244321}">
                <p14:modId xmlns:p14="http://schemas.microsoft.com/office/powerpoint/2010/main" val="2482200200"/>
              </p:ext>
            </p:extLst>
          </p:nvPr>
        </p:nvGraphicFramePr>
        <p:xfrm>
          <a:off x="7348220" y="1027906"/>
          <a:ext cx="3718560" cy="2590800"/>
        </p:xfrm>
        <a:graphic>
          <a:graphicData uri="http://schemas.openxmlformats.org/drawingml/2006/table">
            <a:tbl>
              <a:tblPr>
                <a:tableStyleId>{ED083AE6-46FA-4A59-8FB0-9F97EB10719F}</a:tableStyleId>
              </a:tblPr>
              <a:tblGrid>
                <a:gridCol w="685800">
                  <a:extLst>
                    <a:ext uri="{9D8B030D-6E8A-4147-A177-3AD203B41FA5}">
                      <a16:colId xmlns:a16="http://schemas.microsoft.com/office/drawing/2014/main" val="697840170"/>
                    </a:ext>
                  </a:extLst>
                </a:gridCol>
                <a:gridCol w="3032760">
                  <a:extLst>
                    <a:ext uri="{9D8B030D-6E8A-4147-A177-3AD203B41FA5}">
                      <a16:colId xmlns:a16="http://schemas.microsoft.com/office/drawing/2014/main" val="2076194311"/>
                    </a:ext>
                  </a:extLst>
                </a:gridCol>
              </a:tblGrid>
              <a:tr h="0">
                <a:tc>
                  <a:txBody>
                    <a:bodyPr/>
                    <a:lstStyle/>
                    <a:p>
                      <a:r>
                        <a:rPr lang="pt-PT" sz="1400" b="1" dirty="0" err="1">
                          <a:latin typeface="Times New Roman" panose="02020603050405020304" pitchFamily="18" charset="0"/>
                          <a:cs typeface="Times New Roman" panose="02020603050405020304" pitchFamily="18" charset="0"/>
                        </a:rPr>
                        <a:t>Topic</a:t>
                      </a:r>
                      <a:endParaRPr lang="pt-PT" sz="1400" b="1" dirty="0">
                        <a:latin typeface="Times New Roman" panose="02020603050405020304" pitchFamily="18" charset="0"/>
                        <a:cs typeface="Times New Roman" panose="02020603050405020304" pitchFamily="18" charset="0"/>
                      </a:endParaRPr>
                    </a:p>
                  </a:txBody>
                  <a:tcPr anchor="ctr"/>
                </a:tc>
                <a:tc>
                  <a:txBody>
                    <a:bodyPr/>
                    <a:lstStyle/>
                    <a:p>
                      <a:r>
                        <a:rPr lang="pt-PT" sz="1400" b="1" dirty="0">
                          <a:latin typeface="Times New Roman" panose="02020603050405020304" pitchFamily="18" charset="0"/>
                          <a:cs typeface="Times New Roman" panose="02020603050405020304" pitchFamily="18" charset="0"/>
                        </a:rPr>
                        <a:t>Top 10 </a:t>
                      </a:r>
                      <a:r>
                        <a:rPr lang="pt-PT" sz="1400" b="1" dirty="0" err="1">
                          <a:latin typeface="Times New Roman" panose="02020603050405020304" pitchFamily="18" charset="0"/>
                          <a:cs typeface="Times New Roman" panose="02020603050405020304" pitchFamily="18" charset="0"/>
                        </a:rPr>
                        <a:t>Terms</a:t>
                      </a:r>
                      <a:endParaRPr lang="pt-PT"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06440038"/>
                  </a:ext>
                </a:extLst>
              </a:tr>
              <a:tr h="0">
                <a:tc>
                  <a:txBody>
                    <a:bodyPr/>
                    <a:lstStyle/>
                    <a:p>
                      <a:r>
                        <a:rPr lang="pt-PT" sz="1400" b="1">
                          <a:latin typeface="Times New Roman" panose="02020603050405020304" pitchFamily="18" charset="0"/>
                          <a:cs typeface="Times New Roman" panose="02020603050405020304" pitchFamily="18" charset="0"/>
                        </a:rPr>
                        <a:t>0</a:t>
                      </a:r>
                    </a:p>
                  </a:txBody>
                  <a:tcPr anchor="ctr"/>
                </a:tc>
                <a:tc>
                  <a:txBody>
                    <a:bodyPr/>
                    <a:lstStyle/>
                    <a:p>
                      <a:r>
                        <a:rPr lang="en-US" sz="1400">
                          <a:latin typeface="Times New Roman" panose="02020603050405020304" pitchFamily="18" charset="0"/>
                          <a:cs typeface="Times New Roman" panose="02020603050405020304" pitchFamily="18" charset="0"/>
                        </a:rPr>
                        <a:t>beach, walk, water, view, sand, clean, restaurant, parking, sea, wave</a:t>
                      </a:r>
                    </a:p>
                  </a:txBody>
                  <a:tcPr anchor="ctr"/>
                </a:tc>
                <a:extLst>
                  <a:ext uri="{0D108BD9-81ED-4DB2-BD59-A6C34878D82A}">
                    <a16:rowId xmlns:a16="http://schemas.microsoft.com/office/drawing/2014/main" val="2194051637"/>
                  </a:ext>
                </a:extLst>
              </a:tr>
              <a:tr h="0">
                <a:tc>
                  <a:txBody>
                    <a:bodyPr/>
                    <a:lstStyle/>
                    <a:p>
                      <a:r>
                        <a:rPr lang="pt-PT" sz="1400" b="1">
                          <a:latin typeface="Times New Roman" panose="02020603050405020304" pitchFamily="18" charset="0"/>
                          <a:cs typeface="Times New Roman" panose="02020603050405020304" pitchFamily="18" charset="0"/>
                        </a:rPr>
                        <a:t>1</a:t>
                      </a:r>
                    </a:p>
                  </a:txBody>
                  <a:tcPr anchor="ctr"/>
                </a:tc>
                <a:tc>
                  <a:txBody>
                    <a:bodyPr/>
                    <a:lstStyle/>
                    <a:p>
                      <a:r>
                        <a:rPr lang="en-US" sz="1400">
                          <a:latin typeface="Times New Roman" panose="02020603050405020304" pitchFamily="18" charset="0"/>
                          <a:cs typeface="Times New Roman" panose="02020603050405020304" pitchFamily="18" charset="0"/>
                        </a:rPr>
                        <a:t>food, service, restaurant, delicious, price, staff, wine, dish, eat, quality</a:t>
                      </a:r>
                    </a:p>
                  </a:txBody>
                  <a:tcPr anchor="ctr"/>
                </a:tc>
                <a:extLst>
                  <a:ext uri="{0D108BD9-81ED-4DB2-BD59-A6C34878D82A}">
                    <a16:rowId xmlns:a16="http://schemas.microsoft.com/office/drawing/2014/main" val="2146585909"/>
                  </a:ext>
                </a:extLst>
              </a:tr>
              <a:tr h="0">
                <a:tc>
                  <a:txBody>
                    <a:bodyPr/>
                    <a:lstStyle/>
                    <a:p>
                      <a:r>
                        <a:rPr lang="pt-PT" sz="1400" b="1">
                          <a:latin typeface="Times New Roman" panose="02020603050405020304" pitchFamily="18" charset="0"/>
                          <a:cs typeface="Times New Roman" panose="02020603050405020304" pitchFamily="18" charset="0"/>
                        </a:rPr>
                        <a:t>2</a:t>
                      </a:r>
                    </a:p>
                  </a:txBody>
                  <a:tcPr anchor="ctr"/>
                </a:tc>
                <a:tc>
                  <a:txBody>
                    <a:bodyPr/>
                    <a:lstStyle/>
                    <a:p>
                      <a:r>
                        <a:rPr lang="en-US" sz="1400" dirty="0">
                          <a:latin typeface="Times New Roman" panose="02020603050405020304" pitchFamily="18" charset="0"/>
                          <a:cs typeface="Times New Roman" panose="02020603050405020304" pitchFamily="18" charset="0"/>
                        </a:rPr>
                        <a:t>room, hotel, clean, staff, breakfast, night, bed, bathroom, comfortable, shower</a:t>
                      </a:r>
                    </a:p>
                  </a:txBody>
                  <a:tcPr anchor="ctr"/>
                </a:tc>
                <a:extLst>
                  <a:ext uri="{0D108BD9-81ED-4DB2-BD59-A6C34878D82A}">
                    <a16:rowId xmlns:a16="http://schemas.microsoft.com/office/drawing/2014/main" val="623248089"/>
                  </a:ext>
                </a:extLst>
              </a:tr>
              <a:tr h="0">
                <a:tc>
                  <a:txBody>
                    <a:bodyPr/>
                    <a:lstStyle/>
                    <a:p>
                      <a:r>
                        <a:rPr lang="pt-PT" sz="1400" b="1" dirty="0">
                          <a:latin typeface="Times New Roman" panose="02020603050405020304" pitchFamily="18" charset="0"/>
                          <a:cs typeface="Times New Roman" panose="02020603050405020304" pitchFamily="18" charset="0"/>
                        </a:rPr>
                        <a:t>3</a:t>
                      </a:r>
                    </a:p>
                  </a:txBody>
                  <a:tcPr anchor="ctr"/>
                </a:tc>
                <a:tc>
                  <a:txBody>
                    <a:bodyPr/>
                    <a:lstStyle/>
                    <a:p>
                      <a:r>
                        <a:rPr lang="en-US" sz="1400" dirty="0">
                          <a:latin typeface="Times New Roman" panose="02020603050405020304" pitchFamily="18" charset="0"/>
                          <a:cs typeface="Times New Roman" panose="02020603050405020304" pitchFamily="18" charset="0"/>
                        </a:rPr>
                        <a:t>visit, museum, house, </a:t>
                      </a:r>
                      <a:r>
                        <a:rPr lang="en-US" sz="1400" b="1" dirty="0">
                          <a:solidFill>
                            <a:srgbClr val="FF0000"/>
                          </a:solidFill>
                          <a:latin typeface="Times New Roman" panose="02020603050405020304" pitchFamily="18" charset="0"/>
                          <a:cs typeface="Times New Roman" panose="02020603050405020304" pitchFamily="18" charset="0"/>
                        </a:rPr>
                        <a:t>love</a:t>
                      </a:r>
                      <a:r>
                        <a:rPr lang="en-US" sz="1400" dirty="0">
                          <a:latin typeface="Times New Roman" panose="02020603050405020304" pitchFamily="18" charset="0"/>
                          <a:cs typeface="Times New Roman" panose="02020603050405020304" pitchFamily="18" charset="0"/>
                        </a:rPr>
                        <a:t>, space, </a:t>
                      </a:r>
                      <a:r>
                        <a:rPr lang="en-US" sz="1400" b="1" dirty="0">
                          <a:solidFill>
                            <a:srgbClr val="FF0000"/>
                          </a:solidFill>
                          <a:latin typeface="Times New Roman" panose="02020603050405020304" pitchFamily="18" charset="0"/>
                          <a:cs typeface="Times New Roman" panose="02020603050405020304" pitchFamily="18" charset="0"/>
                        </a:rPr>
                        <a:t>welcome</a:t>
                      </a:r>
                      <a:r>
                        <a:rPr lang="en-US" sz="1400" dirty="0">
                          <a:latin typeface="Times New Roman" panose="02020603050405020304" pitchFamily="18" charset="0"/>
                          <a:cs typeface="Times New Roman" panose="02020603050405020304" pitchFamily="18" charset="0"/>
                        </a:rPr>
                        <a:t>, </a:t>
                      </a:r>
                      <a:r>
                        <a:rPr lang="en-US" sz="1400" b="1" dirty="0">
                          <a:solidFill>
                            <a:srgbClr val="FF0000"/>
                          </a:solidFill>
                          <a:latin typeface="Times New Roman" panose="02020603050405020304" pitchFamily="18" charset="0"/>
                          <a:cs typeface="Times New Roman" panose="02020603050405020304" pitchFamily="18" charset="0"/>
                        </a:rPr>
                        <a:t>feel</a:t>
                      </a:r>
                      <a:r>
                        <a:rPr lang="en-US" sz="1400" dirty="0">
                          <a:latin typeface="Times New Roman" panose="02020603050405020304" pitchFamily="18" charset="0"/>
                          <a:cs typeface="Times New Roman" panose="02020603050405020304" pitchFamily="18" charset="0"/>
                        </a:rPr>
                        <a:t>, family, </a:t>
                      </a:r>
                      <a:r>
                        <a:rPr lang="en-US" sz="1400" b="1" dirty="0">
                          <a:solidFill>
                            <a:srgbClr val="FF0000"/>
                          </a:solidFill>
                          <a:latin typeface="Times New Roman" panose="02020603050405020304" pitchFamily="18" charset="0"/>
                          <a:cs typeface="Times New Roman" panose="02020603050405020304" pitchFamily="18" charset="0"/>
                        </a:rPr>
                        <a:t>super</a:t>
                      </a:r>
                      <a:r>
                        <a:rPr lang="en-US" sz="1400" dirty="0">
                          <a:latin typeface="Times New Roman" panose="02020603050405020304" pitchFamily="18" charset="0"/>
                          <a:cs typeface="Times New Roman" panose="02020603050405020304" pitchFamily="18" charset="0"/>
                        </a:rPr>
                        <a:t>, host</a:t>
                      </a:r>
                    </a:p>
                  </a:txBody>
                  <a:tcPr anchor="ctr"/>
                </a:tc>
                <a:extLst>
                  <a:ext uri="{0D108BD9-81ED-4DB2-BD59-A6C34878D82A}">
                    <a16:rowId xmlns:a16="http://schemas.microsoft.com/office/drawing/2014/main" val="4189010617"/>
                  </a:ext>
                </a:extLst>
              </a:tr>
            </a:tbl>
          </a:graphicData>
        </a:graphic>
      </p:graphicFrame>
    </p:spTree>
    <p:extLst>
      <p:ext uri="{BB962C8B-B14F-4D97-AF65-F5344CB8AC3E}">
        <p14:creationId xmlns:p14="http://schemas.microsoft.com/office/powerpoint/2010/main" val="1031481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CB68E-58AE-AD8A-A389-D70CA25A56C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EAF0C89-2A32-2E62-CDAD-6CEF7C5ECFAE}"/>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4F76B236-00D7-03FF-CDC1-3648322E39F2}"/>
              </a:ext>
            </a:extLst>
          </p:cNvPr>
          <p:cNvSpPr>
            <a:spLocks noGrp="1" noChangeArrowheads="1"/>
          </p:cNvSpPr>
          <p:nvPr>
            <p:ph idx="1"/>
          </p:nvPr>
        </p:nvSpPr>
        <p:spPr bwMode="auto">
          <a:xfrm>
            <a:off x="838201" y="1552202"/>
            <a:ext cx="622299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 (after stop-word removal):</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0 – Coastal &amp; Outdoor Leisure</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Focused on seaside and open-air experiences — “beach”, “sand”, “wave”, “view”, and “walk” highlight nature and landscape enjoyment, while “restaurant”, “quiet”, and “parking” reflect convenience and amenities.</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1 – Accommodation &amp; Guest Facilities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Centers on lodging and comfort — “room”, “clean”, “bed”, “shower”, and “comfortable” describe physical conditions, while “staff”, “breakfast”, and “night” capture service and overnight experience.</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2 – Cultural &amp; Historical Visits</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Emphasizes museum-related and heritage tourism — “museum”, “history”, “tour”, “</a:t>
            </a:r>
            <a:r>
              <a:rPr lang="en-US" sz="1400" dirty="0" err="1">
                <a:latin typeface="Times New Roman" panose="02020603050405020304" pitchFamily="18" charset="0"/>
                <a:cs typeface="Times New Roman" panose="02020603050405020304" pitchFamily="18" charset="0"/>
              </a:rPr>
              <a:t>portuguese</a:t>
            </a:r>
            <a:r>
              <a:rPr lang="en-US" sz="1400" dirty="0">
                <a:latin typeface="Times New Roman" panose="02020603050405020304" pitchFamily="18" charset="0"/>
                <a:cs typeface="Times New Roman" panose="02020603050405020304" pitchFamily="18" charset="0"/>
              </a:rPr>
              <a:t>”, and “space” suggest educational or historical interest. “visit” and “host” may indicate structured experiences or guided interactions.</a:t>
            </a:r>
          </a:p>
          <a:p>
            <a:pPr marL="0" indent="0" eaLnBrk="0" fontAlgn="base" hangingPunct="0">
              <a:lnSpc>
                <a:spcPct val="100000"/>
              </a:lnSpc>
              <a:spcBef>
                <a:spcPct val="0"/>
              </a:spcBef>
              <a:spcAft>
                <a:spcPct val="0"/>
              </a:spcAft>
              <a:buNone/>
            </a:pPr>
            <a:endParaRPr lang="en-US" sz="1400" u="sng"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1400" u="sng" dirty="0">
                <a:latin typeface="Times New Roman" panose="02020603050405020304" pitchFamily="18" charset="0"/>
                <a:cs typeface="Times New Roman" panose="02020603050405020304" pitchFamily="18" charset="0"/>
              </a:rPr>
              <a:t>Topic 3 – Gastronomic Quality &amp; Dining Service</a:t>
            </a:r>
          </a:p>
          <a:p>
            <a:pPr marL="0" indent="0" eaLnBrk="0" fontAlgn="base" hangingPunct="0">
              <a:lnSpc>
                <a:spcPct val="100000"/>
              </a:lnSpc>
              <a:spcBef>
                <a:spcPct val="0"/>
              </a:spcBef>
              <a:spcAft>
                <a:spcPct val="0"/>
              </a:spcAft>
              <a:buNone/>
            </a:pPr>
            <a:r>
              <a:rPr lang="en-US" sz="1400" dirty="0">
                <a:latin typeface="Times New Roman" panose="02020603050405020304" pitchFamily="18" charset="0"/>
                <a:cs typeface="Times New Roman" panose="02020603050405020304" pitchFamily="18" charset="0"/>
              </a:rPr>
              <a:t>Strongly reflects food-related satisfaction — “food”, “restaurant”, “delicious”, “wine”, and “dish” point to enjoyment, while “price”, “service”, and “staff” convey aspects of value and attention.</a:t>
            </a:r>
            <a:endParaRPr kumimoji="0" lang="en-US" altLang="pt-PT" sz="1400"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ela 4">
            <a:extLst>
              <a:ext uri="{FF2B5EF4-FFF2-40B4-BE49-F238E27FC236}">
                <a16:creationId xmlns:a16="http://schemas.microsoft.com/office/drawing/2014/main" id="{3DEF2EF0-2322-49A6-B85B-D438E83677FB}"/>
              </a:ext>
            </a:extLst>
          </p:cNvPr>
          <p:cNvGraphicFramePr>
            <a:graphicFrameLocks noGrp="1"/>
          </p:cNvGraphicFramePr>
          <p:nvPr>
            <p:extLst>
              <p:ext uri="{D42A27DB-BD31-4B8C-83A1-F6EECF244321}">
                <p14:modId xmlns:p14="http://schemas.microsoft.com/office/powerpoint/2010/main" val="841179726"/>
              </p:ext>
            </p:extLst>
          </p:nvPr>
        </p:nvGraphicFramePr>
        <p:xfrm>
          <a:off x="7348220" y="1004582"/>
          <a:ext cx="3530600" cy="3017520"/>
        </p:xfrm>
        <a:graphic>
          <a:graphicData uri="http://schemas.openxmlformats.org/drawingml/2006/table">
            <a:tbl>
              <a:tblPr>
                <a:tableStyleId>{ED083AE6-46FA-4A59-8FB0-9F97EB10719F}</a:tableStyleId>
              </a:tblPr>
              <a:tblGrid>
                <a:gridCol w="726440">
                  <a:extLst>
                    <a:ext uri="{9D8B030D-6E8A-4147-A177-3AD203B41FA5}">
                      <a16:colId xmlns:a16="http://schemas.microsoft.com/office/drawing/2014/main" val="2336485353"/>
                    </a:ext>
                  </a:extLst>
                </a:gridCol>
                <a:gridCol w="2804160">
                  <a:extLst>
                    <a:ext uri="{9D8B030D-6E8A-4147-A177-3AD203B41FA5}">
                      <a16:colId xmlns:a16="http://schemas.microsoft.com/office/drawing/2014/main" val="3767892039"/>
                    </a:ext>
                  </a:extLst>
                </a:gridCol>
              </a:tblGrid>
              <a:tr h="0">
                <a:tc>
                  <a:txBody>
                    <a:bodyPr/>
                    <a:lstStyle/>
                    <a:p>
                      <a:r>
                        <a:rPr lang="pt-PT" sz="1400" b="1">
                          <a:latin typeface="Times New Roman" panose="02020603050405020304" pitchFamily="18" charset="0"/>
                          <a:cs typeface="Times New Roman" panose="02020603050405020304" pitchFamily="18" charset="0"/>
                        </a:rPr>
                        <a:t>Topic</a:t>
                      </a:r>
                    </a:p>
                  </a:txBody>
                  <a:tcPr anchor="ctr"/>
                </a:tc>
                <a:tc>
                  <a:txBody>
                    <a:bodyPr/>
                    <a:lstStyle/>
                    <a:p>
                      <a:r>
                        <a:rPr lang="pt-PT" sz="1400" b="1" dirty="0">
                          <a:latin typeface="Times New Roman" panose="02020603050405020304" pitchFamily="18" charset="0"/>
                          <a:cs typeface="Times New Roman" panose="02020603050405020304" pitchFamily="18" charset="0"/>
                        </a:rPr>
                        <a:t>Top 10 </a:t>
                      </a:r>
                      <a:r>
                        <a:rPr lang="pt-PT" sz="1400" b="1" dirty="0" err="1">
                          <a:latin typeface="Times New Roman" panose="02020603050405020304" pitchFamily="18" charset="0"/>
                          <a:cs typeface="Times New Roman" panose="02020603050405020304" pitchFamily="18" charset="0"/>
                        </a:rPr>
                        <a:t>Terms</a:t>
                      </a:r>
                      <a:endParaRPr lang="pt-PT" sz="14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03404062"/>
                  </a:ext>
                </a:extLst>
              </a:tr>
              <a:tr h="0">
                <a:tc>
                  <a:txBody>
                    <a:bodyPr/>
                    <a:lstStyle/>
                    <a:p>
                      <a:r>
                        <a:rPr lang="pt-PT" sz="1400" b="1">
                          <a:latin typeface="Times New Roman" panose="02020603050405020304" pitchFamily="18" charset="0"/>
                          <a:cs typeface="Times New Roman" panose="02020603050405020304" pitchFamily="18" charset="0"/>
                        </a:rPr>
                        <a:t>0</a:t>
                      </a:r>
                    </a:p>
                  </a:txBody>
                  <a:tcPr anchor="ctr"/>
                </a:tc>
                <a:tc>
                  <a:txBody>
                    <a:bodyPr/>
                    <a:lstStyle/>
                    <a:p>
                      <a:r>
                        <a:rPr lang="en-US" sz="1400" dirty="0">
                          <a:latin typeface="Times New Roman" panose="02020603050405020304" pitchFamily="18" charset="0"/>
                          <a:cs typeface="Times New Roman" panose="02020603050405020304" pitchFamily="18" charset="0"/>
                        </a:rPr>
                        <a:t>beach, walk, view, water, sand, parking, clean, restaurant, quiet, wave</a:t>
                      </a:r>
                    </a:p>
                  </a:txBody>
                  <a:tcPr anchor="ctr"/>
                </a:tc>
                <a:extLst>
                  <a:ext uri="{0D108BD9-81ED-4DB2-BD59-A6C34878D82A}">
                    <a16:rowId xmlns:a16="http://schemas.microsoft.com/office/drawing/2014/main" val="3965983606"/>
                  </a:ext>
                </a:extLst>
              </a:tr>
              <a:tr h="0">
                <a:tc>
                  <a:txBody>
                    <a:bodyPr/>
                    <a:lstStyle/>
                    <a:p>
                      <a:r>
                        <a:rPr lang="pt-PT" sz="1400" b="1">
                          <a:latin typeface="Times New Roman" panose="02020603050405020304" pitchFamily="18" charset="0"/>
                          <a:cs typeface="Times New Roman" panose="02020603050405020304" pitchFamily="18" charset="0"/>
                        </a:rPr>
                        <a:t>1</a:t>
                      </a:r>
                    </a:p>
                  </a:txBody>
                  <a:tcPr anchor="ctr"/>
                </a:tc>
                <a:tc>
                  <a:txBody>
                    <a:bodyPr/>
                    <a:lstStyle/>
                    <a:p>
                      <a:r>
                        <a:rPr lang="en-US" sz="1400">
                          <a:latin typeface="Times New Roman" panose="02020603050405020304" pitchFamily="18" charset="0"/>
                          <a:cs typeface="Times New Roman" panose="02020603050405020304" pitchFamily="18" charset="0"/>
                        </a:rPr>
                        <a:t>room, hotel, clean, breakfast, staff, night, bed, comfortable, bathroom, shower</a:t>
                      </a:r>
                    </a:p>
                  </a:txBody>
                  <a:tcPr anchor="ctr"/>
                </a:tc>
                <a:extLst>
                  <a:ext uri="{0D108BD9-81ED-4DB2-BD59-A6C34878D82A}">
                    <a16:rowId xmlns:a16="http://schemas.microsoft.com/office/drawing/2014/main" val="2015589757"/>
                  </a:ext>
                </a:extLst>
              </a:tr>
              <a:tr h="0">
                <a:tc>
                  <a:txBody>
                    <a:bodyPr/>
                    <a:lstStyle/>
                    <a:p>
                      <a:r>
                        <a:rPr lang="pt-PT" sz="1400" b="1">
                          <a:latin typeface="Times New Roman" panose="02020603050405020304" pitchFamily="18" charset="0"/>
                          <a:cs typeface="Times New Roman" panose="02020603050405020304" pitchFamily="18" charset="0"/>
                        </a:rPr>
                        <a:t>2</a:t>
                      </a:r>
                    </a:p>
                  </a:txBody>
                  <a:tcPr anchor="ctr"/>
                </a:tc>
                <a:tc>
                  <a:txBody>
                    <a:bodyPr/>
                    <a:lstStyle/>
                    <a:p>
                      <a:r>
                        <a:rPr lang="en-US" sz="1400">
                          <a:latin typeface="Times New Roman" panose="02020603050405020304" pitchFamily="18" charset="0"/>
                          <a:cs typeface="Times New Roman" panose="02020603050405020304" pitchFamily="18" charset="0"/>
                        </a:rPr>
                        <a:t>visit, museum, house, history, interesting, portuguese, space, tour, family, host</a:t>
                      </a:r>
                    </a:p>
                  </a:txBody>
                  <a:tcPr anchor="ctr"/>
                </a:tc>
                <a:extLst>
                  <a:ext uri="{0D108BD9-81ED-4DB2-BD59-A6C34878D82A}">
                    <a16:rowId xmlns:a16="http://schemas.microsoft.com/office/drawing/2014/main" val="3868876821"/>
                  </a:ext>
                </a:extLst>
              </a:tr>
              <a:tr h="0">
                <a:tc>
                  <a:txBody>
                    <a:bodyPr/>
                    <a:lstStyle/>
                    <a:p>
                      <a:r>
                        <a:rPr lang="pt-PT" sz="1400" b="1" dirty="0">
                          <a:latin typeface="Times New Roman" panose="02020603050405020304" pitchFamily="18" charset="0"/>
                          <a:cs typeface="Times New Roman" panose="02020603050405020304" pitchFamily="18" charset="0"/>
                        </a:rPr>
                        <a:t>3</a:t>
                      </a:r>
                    </a:p>
                  </a:txBody>
                  <a:tcPr anchor="ctr"/>
                </a:tc>
                <a:tc>
                  <a:txBody>
                    <a:bodyPr/>
                    <a:lstStyle/>
                    <a:p>
                      <a:r>
                        <a:rPr lang="en-US" sz="1400" dirty="0">
                          <a:latin typeface="Times New Roman" panose="02020603050405020304" pitchFamily="18" charset="0"/>
                          <a:cs typeface="Times New Roman" panose="02020603050405020304" pitchFamily="18" charset="0"/>
                        </a:rPr>
                        <a:t>food, service, restaurant, delicious, price, staff, wine, dish, eat, quality</a:t>
                      </a:r>
                    </a:p>
                  </a:txBody>
                  <a:tcPr anchor="ctr"/>
                </a:tc>
                <a:extLst>
                  <a:ext uri="{0D108BD9-81ED-4DB2-BD59-A6C34878D82A}">
                    <a16:rowId xmlns:a16="http://schemas.microsoft.com/office/drawing/2014/main" val="2103714556"/>
                  </a:ext>
                </a:extLst>
              </a:tr>
            </a:tbl>
          </a:graphicData>
        </a:graphic>
      </p:graphicFrame>
      <p:sp>
        <p:nvSpPr>
          <p:cNvPr id="7" name="CaixaDeTexto 6">
            <a:extLst>
              <a:ext uri="{FF2B5EF4-FFF2-40B4-BE49-F238E27FC236}">
                <a16:creationId xmlns:a16="http://schemas.microsoft.com/office/drawing/2014/main" id="{65C1F6AA-0881-0D78-13A1-EBCB7D99D20D}"/>
              </a:ext>
            </a:extLst>
          </p:cNvPr>
          <p:cNvSpPr txBox="1"/>
          <p:nvPr/>
        </p:nvSpPr>
        <p:spPr>
          <a:xfrm>
            <a:off x="7348220" y="4562841"/>
            <a:ext cx="3444240" cy="830997"/>
          </a:xfrm>
          <a:prstGeom prst="rect">
            <a:avLst/>
          </a:prstGeom>
          <a:noFill/>
        </p:spPr>
        <p:txBody>
          <a:bodyPr wrap="square" rtlCol="0">
            <a:spAutoFit/>
          </a:bodyPr>
          <a:lstStyle/>
          <a:p>
            <a:pPr>
              <a:buNone/>
            </a:pPr>
            <a:r>
              <a:rPr lang="en-US" sz="1600" b="1" dirty="0">
                <a:solidFill>
                  <a:srgbClr val="00B050"/>
                </a:solidFill>
                <a:latin typeface="Times New Roman" panose="02020603050405020304" pitchFamily="18" charset="0"/>
                <a:cs typeface="Times New Roman" panose="02020603050405020304" pitchFamily="18" charset="0"/>
              </a:rPr>
              <a:t>No additional stop-words jump out—this set suffices before moving on to the next analysis step.</a:t>
            </a:r>
          </a:p>
        </p:txBody>
      </p:sp>
    </p:spTree>
    <p:extLst>
      <p:ext uri="{BB962C8B-B14F-4D97-AF65-F5344CB8AC3E}">
        <p14:creationId xmlns:p14="http://schemas.microsoft.com/office/powerpoint/2010/main" val="2758080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7291D-C84C-BFBF-1D00-D5E8F4EC5B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043B77A-9936-1471-2CF1-B3700117373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 – Cross-tab with Clusters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AED8C67-01EF-05AF-4A50-0FD1EF4D330A}"/>
              </a:ext>
            </a:extLst>
          </p:cNvPr>
          <p:cNvSpPr>
            <a:spLocks noGrp="1" noChangeArrowheads="1"/>
          </p:cNvSpPr>
          <p:nvPr>
            <p:ph idx="1"/>
          </p:nvPr>
        </p:nvSpPr>
        <p:spPr bwMode="auto">
          <a:xfrm>
            <a:off x="838200" y="1690688"/>
            <a:ext cx="6222999"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Linking Comment Topics to POI Clusters</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sz="1500" b="1" dirty="0">
                <a:latin typeface="Times New Roman" panose="02020603050405020304" pitchFamily="18" charset="0"/>
                <a:cs typeface="Times New Roman" panose="02020603050405020304" pitchFamily="18" charset="0"/>
              </a:rPr>
              <a:t>1. Infer Topic Distributions</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Apply the final LDA model to every comment</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Obtain a probability vector of length k for each document</a:t>
            </a:r>
          </a:p>
          <a:p>
            <a:pPr eaLnBrk="0" fontAlgn="base" hangingPunct="0">
              <a:lnSpc>
                <a:spcPct val="100000"/>
              </a:lnSpc>
              <a:spcBef>
                <a:spcPct val="0"/>
              </a:spcBef>
              <a:spcAft>
                <a:spcPct val="0"/>
              </a:spcAft>
            </a:pPr>
            <a:endParaRPr lang="en-US" sz="15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sz="1500" b="1" dirty="0">
                <a:latin typeface="Times New Roman" panose="02020603050405020304" pitchFamily="18" charset="0"/>
                <a:cs typeface="Times New Roman" panose="02020603050405020304" pitchFamily="18" charset="0"/>
              </a:rPr>
              <a:t>2. Label Each Comment by Its Dominant </a:t>
            </a:r>
          </a:p>
          <a:p>
            <a:pPr lvl="1" eaLnBrk="0" fontAlgn="base" hangingPunct="0">
              <a:lnSpc>
                <a:spcPct val="100000"/>
              </a:lnSpc>
              <a:spcBef>
                <a:spcPct val="0"/>
              </a:spcBef>
              <a:spcAft>
                <a:spcPct val="0"/>
              </a:spcAft>
            </a:pPr>
            <a:r>
              <a:rPr lang="en-US" sz="1100" dirty="0" err="1">
                <a:latin typeface="Times New Roman" panose="02020603050405020304" pitchFamily="18" charset="0"/>
                <a:cs typeface="Times New Roman" panose="02020603050405020304" pitchFamily="18" charset="0"/>
              </a:rPr>
              <a:t>ThemeIdentify</a:t>
            </a:r>
            <a:r>
              <a:rPr lang="en-US" sz="1100" dirty="0">
                <a:latin typeface="Times New Roman" panose="02020603050405020304" pitchFamily="18" charset="0"/>
                <a:cs typeface="Times New Roman" panose="02020603050405020304" pitchFamily="18" charset="0"/>
              </a:rPr>
              <a:t> the single topic with the highest probability</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Assign that topic as the comment’s “dominant topic”</a:t>
            </a:r>
          </a:p>
          <a:p>
            <a:pPr eaLnBrk="0" fontAlgn="base" hangingPunct="0">
              <a:lnSpc>
                <a:spcPct val="100000"/>
              </a:lnSpc>
              <a:spcBef>
                <a:spcPct val="0"/>
              </a:spcBef>
              <a:spcAft>
                <a:spcPct val="0"/>
              </a:spcAft>
            </a:pPr>
            <a:endParaRPr lang="en-US" sz="15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sz="1500" b="1" dirty="0">
                <a:latin typeface="Times New Roman" panose="02020603050405020304" pitchFamily="18" charset="0"/>
                <a:cs typeface="Times New Roman" panose="02020603050405020304" pitchFamily="18" charset="0"/>
              </a:rPr>
              <a:t>3. Combine with POI Cluster Assignments</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Bring in each point-of-interest’s k-medoids cluster label</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Align comments to their originating POI and its cluster</a:t>
            </a:r>
          </a:p>
          <a:p>
            <a:pPr eaLnBrk="0" fontAlgn="base" hangingPunct="0">
              <a:lnSpc>
                <a:spcPct val="100000"/>
              </a:lnSpc>
              <a:spcBef>
                <a:spcPct val="0"/>
              </a:spcBef>
              <a:spcAft>
                <a:spcPct val="0"/>
              </a:spcAft>
            </a:pPr>
            <a:endParaRPr lang="en-US" sz="150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sz="1500" b="1" dirty="0">
                <a:latin typeface="Times New Roman" panose="02020603050405020304" pitchFamily="18" charset="0"/>
                <a:cs typeface="Times New Roman" panose="02020603050405020304" pitchFamily="18" charset="0"/>
              </a:rPr>
              <a:t>4. Analyze Theme vs. Cluster Frequencies</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Create a matrix counting how many comments of each dominant topic appear in each POI cluster</a:t>
            </a:r>
          </a:p>
          <a:p>
            <a:pPr lvl="1" eaLnBrk="0" fontAlgn="base" hangingPunct="0">
              <a:lnSpc>
                <a:spcPct val="100000"/>
              </a:lnSpc>
              <a:spcBef>
                <a:spcPct val="0"/>
              </a:spcBef>
              <a:spcAft>
                <a:spcPct val="0"/>
              </a:spcAft>
            </a:pPr>
            <a:r>
              <a:rPr lang="en-US" sz="1100" dirty="0">
                <a:latin typeface="Times New Roman" panose="02020603050405020304" pitchFamily="18" charset="0"/>
                <a:cs typeface="Times New Roman" panose="02020603050405020304" pitchFamily="18" charset="0"/>
              </a:rPr>
              <a:t>Reveals which thematic concerns (e.g., dining, beaches, history) are most prominent per cluster</a:t>
            </a:r>
          </a:p>
        </p:txBody>
      </p:sp>
      <p:sp>
        <p:nvSpPr>
          <p:cNvPr id="7" name="CaixaDeTexto 6">
            <a:extLst>
              <a:ext uri="{FF2B5EF4-FFF2-40B4-BE49-F238E27FC236}">
                <a16:creationId xmlns:a16="http://schemas.microsoft.com/office/drawing/2014/main" id="{9E854CD8-8E2B-A153-70CB-E87547F3E3F3}"/>
              </a:ext>
            </a:extLst>
          </p:cNvPr>
          <p:cNvSpPr txBox="1"/>
          <p:nvPr/>
        </p:nvSpPr>
        <p:spPr>
          <a:xfrm>
            <a:off x="7457440" y="4198608"/>
            <a:ext cx="3048000" cy="1569660"/>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Outcome: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This mapping uncovers the dominant visitor feedback themes within each POI segment, guiding targeted improvements and insights.</a:t>
            </a:r>
            <a:endParaRPr lang="pt-PT" sz="1600"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1DB4ACD7-94E9-EC07-EFB8-57CE96D7481C}"/>
              </a:ext>
            </a:extLst>
          </p:cNvPr>
          <p:cNvGraphicFramePr>
            <a:graphicFrameLocks noGrp="1"/>
          </p:cNvGraphicFramePr>
          <p:nvPr>
            <p:extLst>
              <p:ext uri="{D42A27DB-BD31-4B8C-83A1-F6EECF244321}">
                <p14:modId xmlns:p14="http://schemas.microsoft.com/office/powerpoint/2010/main" val="208491906"/>
              </p:ext>
            </p:extLst>
          </p:nvPr>
        </p:nvGraphicFramePr>
        <p:xfrm>
          <a:off x="6238240" y="2451888"/>
          <a:ext cx="5115560" cy="1524000"/>
        </p:xfrm>
        <a:graphic>
          <a:graphicData uri="http://schemas.openxmlformats.org/drawingml/2006/table">
            <a:tbl>
              <a:tblPr>
                <a:tableStyleId>{ED083AE6-46FA-4A59-8FB0-9F97EB10719F}</a:tableStyleId>
              </a:tblPr>
              <a:tblGrid>
                <a:gridCol w="1508760">
                  <a:extLst>
                    <a:ext uri="{9D8B030D-6E8A-4147-A177-3AD203B41FA5}">
                      <a16:colId xmlns:a16="http://schemas.microsoft.com/office/drawing/2014/main" val="3300761323"/>
                    </a:ext>
                  </a:extLst>
                </a:gridCol>
                <a:gridCol w="894080">
                  <a:extLst>
                    <a:ext uri="{9D8B030D-6E8A-4147-A177-3AD203B41FA5}">
                      <a16:colId xmlns:a16="http://schemas.microsoft.com/office/drawing/2014/main" val="2423915166"/>
                    </a:ext>
                  </a:extLst>
                </a:gridCol>
                <a:gridCol w="894080">
                  <a:extLst>
                    <a:ext uri="{9D8B030D-6E8A-4147-A177-3AD203B41FA5}">
                      <a16:colId xmlns:a16="http://schemas.microsoft.com/office/drawing/2014/main" val="780940034"/>
                    </a:ext>
                  </a:extLst>
                </a:gridCol>
                <a:gridCol w="894080">
                  <a:extLst>
                    <a:ext uri="{9D8B030D-6E8A-4147-A177-3AD203B41FA5}">
                      <a16:colId xmlns:a16="http://schemas.microsoft.com/office/drawing/2014/main" val="1633518388"/>
                    </a:ext>
                  </a:extLst>
                </a:gridCol>
                <a:gridCol w="924560">
                  <a:extLst>
                    <a:ext uri="{9D8B030D-6E8A-4147-A177-3AD203B41FA5}">
                      <a16:colId xmlns:a16="http://schemas.microsoft.com/office/drawing/2014/main" val="1099401254"/>
                    </a:ext>
                  </a:extLst>
                </a:gridCol>
              </a:tblGrid>
              <a:tr h="0">
                <a:tc>
                  <a:txBody>
                    <a:bodyPr/>
                    <a:lstStyle/>
                    <a:p>
                      <a:r>
                        <a:rPr lang="pt-PT" sz="1400" b="1" dirty="0" err="1">
                          <a:latin typeface="Times New Roman" panose="02020603050405020304" pitchFamily="18" charset="0"/>
                          <a:cs typeface="Times New Roman" panose="02020603050405020304" pitchFamily="18" charset="0"/>
                        </a:rPr>
                        <a:t>Dominant</a:t>
                      </a:r>
                      <a:r>
                        <a:rPr lang="pt-PT" sz="1400" b="1" dirty="0">
                          <a:latin typeface="Times New Roman" panose="02020603050405020304" pitchFamily="18" charset="0"/>
                          <a:cs typeface="Times New Roman" panose="02020603050405020304" pitchFamily="18" charset="0"/>
                        </a:rPr>
                        <a:t> </a:t>
                      </a:r>
                      <a:r>
                        <a:rPr lang="pt-PT" sz="1400" b="1" dirty="0" err="1">
                          <a:latin typeface="Times New Roman" panose="02020603050405020304" pitchFamily="18" charset="0"/>
                          <a:cs typeface="Times New Roman" panose="02020603050405020304" pitchFamily="18" charset="0"/>
                        </a:rPr>
                        <a:t>Topic</a:t>
                      </a:r>
                      <a:endParaRPr lang="pt-PT" sz="1400" dirty="0">
                        <a:latin typeface="Times New Roman" panose="02020603050405020304" pitchFamily="18" charset="0"/>
                        <a:cs typeface="Times New Roman" panose="02020603050405020304" pitchFamily="18" charset="0"/>
                      </a:endParaRPr>
                    </a:p>
                  </a:txBody>
                  <a:tcPr anchor="ctr"/>
                </a:tc>
                <a:tc>
                  <a:txBody>
                    <a:bodyPr/>
                    <a:lstStyle/>
                    <a:p>
                      <a:r>
                        <a:rPr lang="pt-PT" sz="1400" b="1" dirty="0">
                          <a:latin typeface="Times New Roman" panose="02020603050405020304" pitchFamily="18" charset="0"/>
                          <a:cs typeface="Times New Roman" panose="02020603050405020304" pitchFamily="18" charset="0"/>
                        </a:rPr>
                        <a:t>Cluster 1</a:t>
                      </a:r>
                      <a:endParaRPr lang="pt-PT" sz="1400" dirty="0">
                        <a:latin typeface="Times New Roman" panose="02020603050405020304" pitchFamily="18" charset="0"/>
                        <a:cs typeface="Times New Roman" panose="02020603050405020304" pitchFamily="18" charset="0"/>
                      </a:endParaRPr>
                    </a:p>
                  </a:txBody>
                  <a:tcPr anchor="ctr"/>
                </a:tc>
                <a:tc>
                  <a:txBody>
                    <a:bodyPr/>
                    <a:lstStyle/>
                    <a:p>
                      <a:r>
                        <a:rPr lang="pt-PT" sz="1400" b="1">
                          <a:latin typeface="Times New Roman" panose="02020603050405020304" pitchFamily="18" charset="0"/>
                          <a:cs typeface="Times New Roman" panose="02020603050405020304" pitchFamily="18" charset="0"/>
                        </a:rPr>
                        <a:t>Cluster 2</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b="1">
                          <a:latin typeface="Times New Roman" panose="02020603050405020304" pitchFamily="18" charset="0"/>
                          <a:cs typeface="Times New Roman" panose="02020603050405020304" pitchFamily="18" charset="0"/>
                        </a:rPr>
                        <a:t>Cluster 3</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b="1">
                          <a:latin typeface="Times New Roman" panose="02020603050405020304" pitchFamily="18" charset="0"/>
                          <a:cs typeface="Times New Roman" panose="02020603050405020304" pitchFamily="18" charset="0"/>
                        </a:rPr>
                        <a:t>Cluster 4</a:t>
                      </a:r>
                      <a:endParaRPr lang="pt-PT" sz="14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5662744"/>
                  </a:ext>
                </a:extLst>
              </a:tr>
              <a:tr h="0">
                <a:tc>
                  <a:txBody>
                    <a:bodyPr/>
                    <a:lstStyle/>
                    <a:p>
                      <a:r>
                        <a:rPr lang="pt-PT" sz="1400" b="1">
                          <a:latin typeface="Times New Roman" panose="02020603050405020304" pitchFamily="18" charset="0"/>
                          <a:cs typeface="Times New Roman" panose="02020603050405020304" pitchFamily="18" charset="0"/>
                        </a:rPr>
                        <a:t>Topic 0</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a:latin typeface="Times New Roman" panose="02020603050405020304" pitchFamily="18" charset="0"/>
                          <a:cs typeface="Times New Roman" panose="02020603050405020304" pitchFamily="18" charset="0"/>
                        </a:rPr>
                        <a:t>158</a:t>
                      </a:r>
                    </a:p>
                  </a:txBody>
                  <a:tcPr anchor="ctr"/>
                </a:tc>
                <a:tc>
                  <a:txBody>
                    <a:bodyPr/>
                    <a:lstStyle/>
                    <a:p>
                      <a:r>
                        <a:rPr lang="pt-PT" sz="1400">
                          <a:latin typeface="Times New Roman" panose="02020603050405020304" pitchFamily="18" charset="0"/>
                          <a:cs typeface="Times New Roman" panose="02020603050405020304" pitchFamily="18" charset="0"/>
                        </a:rPr>
                        <a:t>360</a:t>
                      </a:r>
                    </a:p>
                  </a:txBody>
                  <a:tcPr anchor="ctr"/>
                </a:tc>
                <a:tc>
                  <a:txBody>
                    <a:bodyPr/>
                    <a:lstStyle/>
                    <a:p>
                      <a:r>
                        <a:rPr lang="pt-PT" sz="1400">
                          <a:latin typeface="Times New Roman" panose="02020603050405020304" pitchFamily="18" charset="0"/>
                          <a:cs typeface="Times New Roman" panose="02020603050405020304" pitchFamily="18" charset="0"/>
                        </a:rPr>
                        <a:t>143</a:t>
                      </a:r>
                    </a:p>
                  </a:txBody>
                  <a:tcPr anchor="ctr"/>
                </a:tc>
                <a:tc>
                  <a:txBody>
                    <a:bodyPr/>
                    <a:lstStyle/>
                    <a:p>
                      <a:r>
                        <a:rPr lang="pt-PT" sz="140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844474325"/>
                  </a:ext>
                </a:extLst>
              </a:tr>
              <a:tr h="0">
                <a:tc>
                  <a:txBody>
                    <a:bodyPr/>
                    <a:lstStyle/>
                    <a:p>
                      <a:r>
                        <a:rPr lang="pt-PT" sz="1400" b="1">
                          <a:latin typeface="Times New Roman" panose="02020603050405020304" pitchFamily="18" charset="0"/>
                          <a:cs typeface="Times New Roman" panose="02020603050405020304" pitchFamily="18" charset="0"/>
                        </a:rPr>
                        <a:t>Topic 1</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dirty="0">
                          <a:latin typeface="Times New Roman" panose="02020603050405020304" pitchFamily="18" charset="0"/>
                          <a:cs typeface="Times New Roman" panose="02020603050405020304" pitchFamily="18" charset="0"/>
                        </a:rPr>
                        <a:t>193</a:t>
                      </a:r>
                    </a:p>
                  </a:txBody>
                  <a:tcPr anchor="ctr"/>
                </a:tc>
                <a:tc>
                  <a:txBody>
                    <a:bodyPr/>
                    <a:lstStyle/>
                    <a:p>
                      <a:r>
                        <a:rPr lang="pt-PT" sz="1400">
                          <a:latin typeface="Times New Roman" panose="02020603050405020304" pitchFamily="18" charset="0"/>
                          <a:cs typeface="Times New Roman" panose="02020603050405020304" pitchFamily="18" charset="0"/>
                        </a:rPr>
                        <a:t>656</a:t>
                      </a:r>
                    </a:p>
                  </a:txBody>
                  <a:tcPr anchor="ctr"/>
                </a:tc>
                <a:tc>
                  <a:txBody>
                    <a:bodyPr/>
                    <a:lstStyle/>
                    <a:p>
                      <a:r>
                        <a:rPr lang="pt-PT" sz="1400">
                          <a:latin typeface="Times New Roman" panose="02020603050405020304" pitchFamily="18" charset="0"/>
                          <a:cs typeface="Times New Roman" panose="02020603050405020304" pitchFamily="18" charset="0"/>
                        </a:rPr>
                        <a:t>375</a:t>
                      </a:r>
                    </a:p>
                  </a:txBody>
                  <a:tcPr anchor="ctr"/>
                </a:tc>
                <a:tc>
                  <a:txBody>
                    <a:bodyPr/>
                    <a:lstStyle/>
                    <a:p>
                      <a:r>
                        <a:rPr lang="pt-PT" sz="1400">
                          <a:latin typeface="Times New Roman" panose="02020603050405020304" pitchFamily="18" charset="0"/>
                          <a:cs typeface="Times New Roman" panose="02020603050405020304" pitchFamily="18" charset="0"/>
                        </a:rPr>
                        <a:t>215</a:t>
                      </a:r>
                    </a:p>
                  </a:txBody>
                  <a:tcPr anchor="ctr"/>
                </a:tc>
                <a:extLst>
                  <a:ext uri="{0D108BD9-81ED-4DB2-BD59-A6C34878D82A}">
                    <a16:rowId xmlns:a16="http://schemas.microsoft.com/office/drawing/2014/main" val="422409610"/>
                  </a:ext>
                </a:extLst>
              </a:tr>
              <a:tr h="0">
                <a:tc>
                  <a:txBody>
                    <a:bodyPr/>
                    <a:lstStyle/>
                    <a:p>
                      <a:r>
                        <a:rPr lang="pt-PT" sz="1400" b="1">
                          <a:latin typeface="Times New Roman" panose="02020603050405020304" pitchFamily="18" charset="0"/>
                          <a:cs typeface="Times New Roman" panose="02020603050405020304" pitchFamily="18" charset="0"/>
                        </a:rPr>
                        <a:t>Topic 2</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a:latin typeface="Times New Roman" panose="02020603050405020304" pitchFamily="18" charset="0"/>
                          <a:cs typeface="Times New Roman" panose="02020603050405020304" pitchFamily="18" charset="0"/>
                        </a:rPr>
                        <a:t>203</a:t>
                      </a:r>
                    </a:p>
                  </a:txBody>
                  <a:tcPr anchor="ctr"/>
                </a:tc>
                <a:tc>
                  <a:txBody>
                    <a:bodyPr/>
                    <a:lstStyle/>
                    <a:p>
                      <a:r>
                        <a:rPr lang="pt-PT" sz="1400">
                          <a:latin typeface="Times New Roman" panose="02020603050405020304" pitchFamily="18" charset="0"/>
                          <a:cs typeface="Times New Roman" panose="02020603050405020304" pitchFamily="18" charset="0"/>
                        </a:rPr>
                        <a:t>370</a:t>
                      </a:r>
                    </a:p>
                  </a:txBody>
                  <a:tcPr anchor="ctr"/>
                </a:tc>
                <a:tc>
                  <a:txBody>
                    <a:bodyPr/>
                    <a:lstStyle/>
                    <a:p>
                      <a:r>
                        <a:rPr lang="pt-PT" sz="1400">
                          <a:latin typeface="Times New Roman" panose="02020603050405020304" pitchFamily="18" charset="0"/>
                          <a:cs typeface="Times New Roman" panose="02020603050405020304" pitchFamily="18" charset="0"/>
                        </a:rPr>
                        <a:t>160</a:t>
                      </a:r>
                    </a:p>
                  </a:txBody>
                  <a:tcPr anchor="ctr"/>
                </a:tc>
                <a:tc>
                  <a:txBody>
                    <a:bodyPr/>
                    <a:lstStyle/>
                    <a:p>
                      <a:r>
                        <a:rPr lang="pt-PT" sz="140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3772356317"/>
                  </a:ext>
                </a:extLst>
              </a:tr>
              <a:tr h="0">
                <a:tc>
                  <a:txBody>
                    <a:bodyPr/>
                    <a:lstStyle/>
                    <a:p>
                      <a:r>
                        <a:rPr lang="pt-PT" sz="1400" b="1">
                          <a:latin typeface="Times New Roman" panose="02020603050405020304" pitchFamily="18" charset="0"/>
                          <a:cs typeface="Times New Roman" panose="02020603050405020304" pitchFamily="18" charset="0"/>
                        </a:rPr>
                        <a:t>Topic 3</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a:latin typeface="Times New Roman" panose="02020603050405020304" pitchFamily="18" charset="0"/>
                          <a:cs typeface="Times New Roman" panose="02020603050405020304" pitchFamily="18" charset="0"/>
                        </a:rPr>
                        <a:t>877</a:t>
                      </a:r>
                    </a:p>
                  </a:txBody>
                  <a:tcPr anchor="ctr"/>
                </a:tc>
                <a:tc>
                  <a:txBody>
                    <a:bodyPr/>
                    <a:lstStyle/>
                    <a:p>
                      <a:r>
                        <a:rPr lang="pt-PT" sz="1400">
                          <a:latin typeface="Times New Roman" panose="02020603050405020304" pitchFamily="18" charset="0"/>
                          <a:cs typeface="Times New Roman" panose="02020603050405020304" pitchFamily="18" charset="0"/>
                        </a:rPr>
                        <a:t>978</a:t>
                      </a:r>
                    </a:p>
                  </a:txBody>
                  <a:tcPr anchor="ctr"/>
                </a:tc>
                <a:tc>
                  <a:txBody>
                    <a:bodyPr/>
                    <a:lstStyle/>
                    <a:p>
                      <a:r>
                        <a:rPr lang="pt-PT" sz="1400">
                          <a:latin typeface="Times New Roman" panose="02020603050405020304" pitchFamily="18" charset="0"/>
                          <a:cs typeface="Times New Roman" panose="02020603050405020304" pitchFamily="18" charset="0"/>
                        </a:rPr>
                        <a:t>210</a:t>
                      </a:r>
                    </a:p>
                  </a:txBody>
                  <a:tcPr anchor="ctr"/>
                </a:tc>
                <a:tc>
                  <a:txBody>
                    <a:bodyPr/>
                    <a:lstStyle/>
                    <a:p>
                      <a:r>
                        <a:rPr lang="pt-PT" sz="1400" dirty="0">
                          <a:latin typeface="Times New Roman" panose="02020603050405020304" pitchFamily="18" charset="0"/>
                          <a:cs typeface="Times New Roman" panose="02020603050405020304" pitchFamily="18" charset="0"/>
                        </a:rPr>
                        <a:t>28</a:t>
                      </a:r>
                    </a:p>
                  </a:txBody>
                  <a:tcPr anchor="ctr"/>
                </a:tc>
                <a:extLst>
                  <a:ext uri="{0D108BD9-81ED-4DB2-BD59-A6C34878D82A}">
                    <a16:rowId xmlns:a16="http://schemas.microsoft.com/office/drawing/2014/main" val="3941717970"/>
                  </a:ext>
                </a:extLst>
              </a:tr>
            </a:tbl>
          </a:graphicData>
        </a:graphic>
      </p:graphicFrame>
      <p:sp>
        <p:nvSpPr>
          <p:cNvPr id="6" name="CaixaDeTexto 5">
            <a:extLst>
              <a:ext uri="{FF2B5EF4-FFF2-40B4-BE49-F238E27FC236}">
                <a16:creationId xmlns:a16="http://schemas.microsoft.com/office/drawing/2014/main" id="{2672FE9E-A88D-C1D2-45DF-14643DA04C62}"/>
              </a:ext>
            </a:extLst>
          </p:cNvPr>
          <p:cNvSpPr txBox="1"/>
          <p:nvPr/>
        </p:nvSpPr>
        <p:spPr>
          <a:xfrm>
            <a:off x="563880" y="5661878"/>
            <a:ext cx="6695440" cy="830997"/>
          </a:xfrm>
          <a:prstGeom prst="rect">
            <a:avLst/>
          </a:prstGeom>
          <a:noFill/>
        </p:spPr>
        <p:txBody>
          <a:bodyPr wrap="square">
            <a:spAutoFit/>
          </a:bodyPr>
          <a:lstStyle/>
          <a:p>
            <a:r>
              <a:rPr lang="en-US" sz="1200" b="1" dirty="0">
                <a:solidFill>
                  <a:srgbClr val="FF0000"/>
                </a:solidFill>
                <a:latin typeface="Times New Roman" panose="02020603050405020304" pitchFamily="18" charset="0"/>
                <a:cs typeface="Times New Roman" panose="02020603050405020304" pitchFamily="18" charset="0"/>
              </a:rPr>
              <a:t>Although clusters 0 and 5 contain real places within the study area — with valid ratings and review counts — these locations do not include textual comments. As such, they were retained in the overall attractiveness index computation (via rating and popularity), but excluded from topic-based analyses, due to the absence of sentiment and thematic information.</a:t>
            </a:r>
            <a:endParaRPr lang="pt-PT" sz="1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6890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17ECF-AE2B-B569-1041-4720799EA7A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3FFED0-41A3-F4D7-DEEC-C33E86281CE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 – Cross-tab with Clusters</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73C4CC79-B309-4900-A0A5-BD9BFE95F876}"/>
              </a:ext>
            </a:extLst>
          </p:cNvPr>
          <p:cNvSpPr>
            <a:spLocks noGrp="1" noChangeArrowheads="1"/>
          </p:cNvSpPr>
          <p:nvPr>
            <p:ph idx="1"/>
          </p:nvPr>
        </p:nvSpPr>
        <p:spPr bwMode="auto">
          <a:xfrm>
            <a:off x="838199" y="1533234"/>
            <a:ext cx="4964417"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12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Mainstream Core (Cluster 2)</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Largest POI segment.</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Covers balanced experiences between comfort (Topic 1) and gastronomy (Topic 3).</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Represents mid-tier venues with steady service and average visibility.</a:t>
            </a:r>
          </a:p>
          <a:p>
            <a:pPr marL="0" indent="0" eaLnBrk="0" fontAlgn="base" hangingPunct="0">
              <a:lnSpc>
                <a:spcPct val="100000"/>
              </a:lnSpc>
              <a:spcBef>
                <a:spcPct val="0"/>
              </a:spcBef>
              <a:spcAft>
                <a:spcPct val="0"/>
              </a:spcAft>
              <a:buNone/>
            </a:pPr>
            <a:endParaRPr lang="en-US" altLang="pt-PT" sz="12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2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Flagship Venues (Cluster 3)</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Strongly dominated by food-related content (Topic 3).</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Popular, top-rated locations praised for their dining quality and overall </a:t>
            </a:r>
            <a:r>
              <a:rPr kumimoji="0" lang="en-US" altLang="pt-PT"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experience.Hidden</a:t>
            </a: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Popular (Cluster 1)</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Despite lower visibility, shows rich feedback in cultural visits (Topic 2) and comfort (Topic 1).</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Possibly under-the-radar attractions or trending places with niche appeal.</a:t>
            </a:r>
          </a:p>
          <a:p>
            <a:pPr eaLnBrk="0" fontAlgn="base" hangingPunct="0">
              <a:lnSpc>
                <a:spcPct val="100000"/>
              </a:lnSpc>
              <a:spcBef>
                <a:spcPct val="0"/>
              </a:spcBef>
              <a:spcAft>
                <a:spcPct val="0"/>
              </a:spcAft>
            </a:pPr>
            <a:endParaRPr lang="en-US" altLang="pt-PT" sz="12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2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Underperformers (Cluster 4)</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 comments highlight mediocre or weak experiences (especially comfort and service).</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 prominence in leisure or cultural </a:t>
            </a:r>
            <a:r>
              <a:rPr kumimoji="0" lang="en-US" altLang="pt-PT" sz="1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themes.Boutique</a:t>
            </a: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Niche (Cluster 0)</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Only 2 POIs, with no associated comments.• Retained for index calculation only — excluded from topic analysis.</a:t>
            </a:r>
          </a:p>
          <a:p>
            <a:pPr eaLnBrk="0" fontAlgn="base" hangingPunct="0">
              <a:lnSpc>
                <a:spcPct val="100000"/>
              </a:lnSpc>
              <a:spcBef>
                <a:spcPct val="0"/>
              </a:spcBef>
              <a:spcAft>
                <a:spcPct val="0"/>
              </a:spcAft>
            </a:pPr>
            <a:endPar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120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Extreme Outlier (Cluster 5)</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Single POI with no text reviews.</a:t>
            </a:r>
          </a:p>
          <a:p>
            <a:pPr eaLnBrk="0" fontAlgn="base" hangingPunct="0">
              <a:lnSpc>
                <a:spcPct val="100000"/>
              </a:lnSpc>
              <a:spcBef>
                <a:spcPct val="0"/>
              </a:spcBef>
              <a:spcAft>
                <a:spcPct val="0"/>
              </a:spcAft>
            </a:pPr>
            <a:r>
              <a:rPr kumimoji="0" lang="en-US" altLang="pt-PT"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Excluded from thematic analysis due to missing sentiment and content data, but kept in the final index.</a:t>
            </a:r>
          </a:p>
        </p:txBody>
      </p:sp>
      <p:graphicFrame>
        <p:nvGraphicFramePr>
          <p:cNvPr id="3" name="Tabela 2">
            <a:extLst>
              <a:ext uri="{FF2B5EF4-FFF2-40B4-BE49-F238E27FC236}">
                <a16:creationId xmlns:a16="http://schemas.microsoft.com/office/drawing/2014/main" id="{B9C840B3-1E56-E938-2970-8EBDD005A880}"/>
              </a:ext>
            </a:extLst>
          </p:cNvPr>
          <p:cNvGraphicFramePr>
            <a:graphicFrameLocks noGrp="1"/>
          </p:cNvGraphicFramePr>
          <p:nvPr>
            <p:extLst>
              <p:ext uri="{D42A27DB-BD31-4B8C-83A1-F6EECF244321}">
                <p14:modId xmlns:p14="http://schemas.microsoft.com/office/powerpoint/2010/main" val="2609505050"/>
              </p:ext>
            </p:extLst>
          </p:nvPr>
        </p:nvGraphicFramePr>
        <p:xfrm>
          <a:off x="5802616" y="2257937"/>
          <a:ext cx="6188694" cy="3444240"/>
        </p:xfrm>
        <a:graphic>
          <a:graphicData uri="http://schemas.openxmlformats.org/drawingml/2006/table">
            <a:tbl>
              <a:tblPr>
                <a:tableStyleId>{ED083AE6-46FA-4A59-8FB0-9F97EB10719F}</a:tableStyleId>
              </a:tblPr>
              <a:tblGrid>
                <a:gridCol w="1522744">
                  <a:extLst>
                    <a:ext uri="{9D8B030D-6E8A-4147-A177-3AD203B41FA5}">
                      <a16:colId xmlns:a16="http://schemas.microsoft.com/office/drawing/2014/main" val="1113275943"/>
                    </a:ext>
                  </a:extLst>
                </a:gridCol>
                <a:gridCol w="995680">
                  <a:extLst>
                    <a:ext uri="{9D8B030D-6E8A-4147-A177-3AD203B41FA5}">
                      <a16:colId xmlns:a16="http://schemas.microsoft.com/office/drawing/2014/main" val="2663977475"/>
                    </a:ext>
                  </a:extLst>
                </a:gridCol>
                <a:gridCol w="1117600">
                  <a:extLst>
                    <a:ext uri="{9D8B030D-6E8A-4147-A177-3AD203B41FA5}">
                      <a16:colId xmlns:a16="http://schemas.microsoft.com/office/drawing/2014/main" val="3432466136"/>
                    </a:ext>
                  </a:extLst>
                </a:gridCol>
                <a:gridCol w="985520">
                  <a:extLst>
                    <a:ext uri="{9D8B030D-6E8A-4147-A177-3AD203B41FA5}">
                      <a16:colId xmlns:a16="http://schemas.microsoft.com/office/drawing/2014/main" val="3138632645"/>
                    </a:ext>
                  </a:extLst>
                </a:gridCol>
                <a:gridCol w="1567150">
                  <a:extLst>
                    <a:ext uri="{9D8B030D-6E8A-4147-A177-3AD203B41FA5}">
                      <a16:colId xmlns:a16="http://schemas.microsoft.com/office/drawing/2014/main" val="639765402"/>
                    </a:ext>
                  </a:extLst>
                </a:gridCol>
              </a:tblGrid>
              <a:tr h="0">
                <a:tc>
                  <a:txBody>
                    <a:bodyPr/>
                    <a:lstStyle/>
                    <a:p>
                      <a:r>
                        <a:rPr lang="pt-PT" sz="1400" b="1">
                          <a:latin typeface="Times New Roman" panose="02020603050405020304" pitchFamily="18" charset="0"/>
                          <a:cs typeface="Times New Roman" panose="02020603050405020304" pitchFamily="18" charset="0"/>
                        </a:rPr>
                        <a:t>Dominant Topic</a:t>
                      </a:r>
                      <a:endParaRPr lang="pt-PT" sz="1400">
                        <a:latin typeface="Times New Roman" panose="02020603050405020304" pitchFamily="18" charset="0"/>
                        <a:cs typeface="Times New Roman" panose="02020603050405020304" pitchFamily="18" charset="0"/>
                      </a:endParaRPr>
                    </a:p>
                  </a:txBody>
                  <a:tcPr anchor="ctr"/>
                </a:tc>
                <a:tc>
                  <a:txBody>
                    <a:bodyPr/>
                    <a:lstStyle/>
                    <a:p>
                      <a:r>
                        <a:rPr lang="pt-PT" sz="1400" b="1" dirty="0" err="1">
                          <a:latin typeface="Times New Roman" panose="02020603050405020304" pitchFamily="18" charset="0"/>
                          <a:cs typeface="Times New Roman" panose="02020603050405020304" pitchFamily="18" charset="0"/>
                        </a:rPr>
                        <a:t>Hidden</a:t>
                      </a:r>
                      <a:r>
                        <a:rPr lang="pt-PT" sz="1400" b="1" dirty="0">
                          <a:latin typeface="Times New Roman" panose="02020603050405020304" pitchFamily="18" charset="0"/>
                          <a:cs typeface="Times New Roman" panose="02020603050405020304" pitchFamily="18" charset="0"/>
                        </a:rPr>
                        <a:t> Popular </a:t>
                      </a:r>
                      <a:r>
                        <a:rPr lang="pt-PT" sz="1400" dirty="0">
                          <a:latin typeface="Times New Roman" panose="02020603050405020304" pitchFamily="18" charset="0"/>
                          <a:cs typeface="Times New Roman" panose="02020603050405020304" pitchFamily="18" charset="0"/>
                        </a:rPr>
                        <a:t>(Cluster 1)</a:t>
                      </a:r>
                    </a:p>
                  </a:txBody>
                  <a:tcPr anchor="ctr"/>
                </a:tc>
                <a:tc>
                  <a:txBody>
                    <a:bodyPr/>
                    <a:lstStyle/>
                    <a:p>
                      <a:r>
                        <a:rPr lang="pt-PT" sz="1400" b="1" dirty="0">
                          <a:latin typeface="Times New Roman" panose="02020603050405020304" pitchFamily="18" charset="0"/>
                          <a:cs typeface="Times New Roman" panose="02020603050405020304" pitchFamily="18" charset="0"/>
                        </a:rPr>
                        <a:t>Mainstream Core </a:t>
                      </a:r>
                      <a:r>
                        <a:rPr lang="pt-PT" sz="1400" dirty="0">
                          <a:latin typeface="Times New Roman" panose="02020603050405020304" pitchFamily="18" charset="0"/>
                          <a:cs typeface="Times New Roman" panose="02020603050405020304" pitchFamily="18" charset="0"/>
                        </a:rPr>
                        <a:t>(Cluster 2)</a:t>
                      </a:r>
                    </a:p>
                  </a:txBody>
                  <a:tcPr anchor="ctr"/>
                </a:tc>
                <a:tc>
                  <a:txBody>
                    <a:bodyPr/>
                    <a:lstStyle/>
                    <a:p>
                      <a:r>
                        <a:rPr lang="pt-PT" sz="1400" b="1" dirty="0" err="1">
                          <a:latin typeface="Times New Roman" panose="02020603050405020304" pitchFamily="18" charset="0"/>
                          <a:cs typeface="Times New Roman" panose="02020603050405020304" pitchFamily="18" charset="0"/>
                        </a:rPr>
                        <a:t>Flagship</a:t>
                      </a:r>
                      <a:r>
                        <a:rPr lang="pt-PT" sz="1400" b="1" dirty="0">
                          <a:latin typeface="Times New Roman" panose="02020603050405020304" pitchFamily="18" charset="0"/>
                          <a:cs typeface="Times New Roman" panose="02020603050405020304" pitchFamily="18" charset="0"/>
                        </a:rPr>
                        <a:t> </a:t>
                      </a:r>
                      <a:r>
                        <a:rPr lang="pt-PT" sz="1400" b="1" dirty="0" err="1">
                          <a:latin typeface="Times New Roman" panose="02020603050405020304" pitchFamily="18" charset="0"/>
                          <a:cs typeface="Times New Roman" panose="02020603050405020304" pitchFamily="18" charset="0"/>
                        </a:rPr>
                        <a:t>Venues</a:t>
                      </a:r>
                      <a:r>
                        <a:rPr lang="pt-PT" sz="1400" b="1" dirty="0">
                          <a:latin typeface="Times New Roman" panose="02020603050405020304" pitchFamily="18" charset="0"/>
                          <a:cs typeface="Times New Roman" panose="02020603050405020304" pitchFamily="18" charset="0"/>
                        </a:rPr>
                        <a:t> </a:t>
                      </a:r>
                      <a:r>
                        <a:rPr lang="pt-PT" sz="1400" dirty="0">
                          <a:latin typeface="Times New Roman" panose="02020603050405020304" pitchFamily="18" charset="0"/>
                          <a:cs typeface="Times New Roman" panose="02020603050405020304" pitchFamily="18" charset="0"/>
                        </a:rPr>
                        <a:t>(Cluster 3)</a:t>
                      </a:r>
                    </a:p>
                  </a:txBody>
                  <a:tcPr anchor="ctr"/>
                </a:tc>
                <a:tc>
                  <a:txBody>
                    <a:bodyPr/>
                    <a:lstStyle/>
                    <a:p>
                      <a:r>
                        <a:rPr lang="pt-PT" sz="1400" b="1" dirty="0" err="1">
                          <a:latin typeface="Times New Roman" panose="02020603050405020304" pitchFamily="18" charset="0"/>
                          <a:cs typeface="Times New Roman" panose="02020603050405020304" pitchFamily="18" charset="0"/>
                        </a:rPr>
                        <a:t>Underperformers</a:t>
                      </a:r>
                      <a:r>
                        <a:rPr lang="pt-PT" sz="1400" b="1" dirty="0">
                          <a:latin typeface="Times New Roman" panose="02020603050405020304" pitchFamily="18" charset="0"/>
                          <a:cs typeface="Times New Roman" panose="02020603050405020304" pitchFamily="18" charset="0"/>
                        </a:rPr>
                        <a:t> </a:t>
                      </a:r>
                      <a:r>
                        <a:rPr lang="pt-PT" sz="1400" dirty="0">
                          <a:latin typeface="Times New Roman" panose="02020603050405020304" pitchFamily="18" charset="0"/>
                          <a:cs typeface="Times New Roman" panose="02020603050405020304" pitchFamily="18" charset="0"/>
                        </a:rPr>
                        <a:t>(Cluster 4)</a:t>
                      </a:r>
                    </a:p>
                  </a:txBody>
                  <a:tcPr anchor="ctr"/>
                </a:tc>
                <a:extLst>
                  <a:ext uri="{0D108BD9-81ED-4DB2-BD59-A6C34878D82A}">
                    <a16:rowId xmlns:a16="http://schemas.microsoft.com/office/drawing/2014/main" val="1081426557"/>
                  </a:ext>
                </a:extLst>
              </a:tr>
              <a:tr h="0">
                <a:tc>
                  <a:txBody>
                    <a:bodyPr/>
                    <a:lstStyle/>
                    <a:p>
                      <a:r>
                        <a:rPr lang="en-US" sz="1400" b="1" dirty="0">
                          <a:latin typeface="Times New Roman" panose="02020603050405020304" pitchFamily="18" charset="0"/>
                          <a:cs typeface="Times New Roman" panose="02020603050405020304" pitchFamily="18" charset="0"/>
                        </a:rPr>
                        <a:t>Topic 0 </a:t>
                      </a:r>
                      <a:r>
                        <a:rPr lang="en-US" sz="1400" dirty="0">
                          <a:latin typeface="Times New Roman" panose="02020603050405020304" pitchFamily="18" charset="0"/>
                          <a:cs typeface="Times New Roman" panose="02020603050405020304" pitchFamily="18" charset="0"/>
                        </a:rPr>
                        <a:t>(Beach &amp; Outdoor Leisure)</a:t>
                      </a:r>
                    </a:p>
                  </a:txBody>
                  <a:tcPr anchor="ctr"/>
                </a:tc>
                <a:tc>
                  <a:txBody>
                    <a:bodyPr/>
                    <a:lstStyle/>
                    <a:p>
                      <a:r>
                        <a:rPr lang="pt-PT" sz="1400">
                          <a:latin typeface="Times New Roman" panose="02020603050405020304" pitchFamily="18" charset="0"/>
                          <a:cs typeface="Times New Roman" panose="02020603050405020304" pitchFamily="18" charset="0"/>
                        </a:rPr>
                        <a:t>143</a:t>
                      </a:r>
                    </a:p>
                  </a:txBody>
                  <a:tcPr anchor="ctr"/>
                </a:tc>
                <a:tc>
                  <a:txBody>
                    <a:bodyPr/>
                    <a:lstStyle/>
                    <a:p>
                      <a:r>
                        <a:rPr lang="pt-PT" sz="1400" dirty="0">
                          <a:latin typeface="Times New Roman" panose="02020603050405020304" pitchFamily="18" charset="0"/>
                          <a:cs typeface="Times New Roman" panose="02020603050405020304" pitchFamily="18" charset="0"/>
                        </a:rPr>
                        <a:t>360</a:t>
                      </a:r>
                    </a:p>
                  </a:txBody>
                  <a:tcPr anchor="ctr"/>
                </a:tc>
                <a:tc>
                  <a:txBody>
                    <a:bodyPr/>
                    <a:lstStyle/>
                    <a:p>
                      <a:r>
                        <a:rPr lang="pt-PT" sz="1400" dirty="0">
                          <a:latin typeface="Times New Roman" panose="02020603050405020304" pitchFamily="18" charset="0"/>
                          <a:cs typeface="Times New Roman" panose="02020603050405020304" pitchFamily="18" charset="0"/>
                        </a:rPr>
                        <a:t>158</a:t>
                      </a:r>
                    </a:p>
                  </a:txBody>
                  <a:tcPr anchor="ctr"/>
                </a:tc>
                <a:tc>
                  <a:txBody>
                    <a:bodyPr/>
                    <a:lstStyle/>
                    <a:p>
                      <a:r>
                        <a:rPr lang="pt-PT" sz="1400" dirty="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2382014212"/>
                  </a:ext>
                </a:extLst>
              </a:tr>
              <a:tr h="0">
                <a:tc>
                  <a:txBody>
                    <a:bodyPr/>
                    <a:lstStyle/>
                    <a:p>
                      <a:r>
                        <a:rPr lang="pt-PT" sz="1400" b="1" dirty="0" err="1">
                          <a:latin typeface="Times New Roman" panose="02020603050405020304" pitchFamily="18" charset="0"/>
                          <a:cs typeface="Times New Roman" panose="02020603050405020304" pitchFamily="18" charset="0"/>
                        </a:rPr>
                        <a:t>Topic</a:t>
                      </a:r>
                      <a:r>
                        <a:rPr lang="pt-PT" sz="1400" b="1" dirty="0">
                          <a:latin typeface="Times New Roman" panose="02020603050405020304" pitchFamily="18" charset="0"/>
                          <a:cs typeface="Times New Roman" panose="02020603050405020304" pitchFamily="18" charset="0"/>
                        </a:rPr>
                        <a:t> 1 </a:t>
                      </a:r>
                      <a:r>
                        <a:rPr lang="pt-PT" sz="1400" dirty="0">
                          <a:latin typeface="Times New Roman" panose="02020603050405020304" pitchFamily="18" charset="0"/>
                          <a:cs typeface="Times New Roman" panose="02020603050405020304" pitchFamily="18" charset="0"/>
                        </a:rPr>
                        <a:t>(</a:t>
                      </a:r>
                      <a:r>
                        <a:rPr lang="pt-PT" sz="1400" dirty="0" err="1">
                          <a:latin typeface="Times New Roman" panose="02020603050405020304" pitchFamily="18" charset="0"/>
                          <a:cs typeface="Times New Roman" panose="02020603050405020304" pitchFamily="18" charset="0"/>
                        </a:rPr>
                        <a:t>Accommodation</a:t>
                      </a:r>
                      <a:r>
                        <a:rPr lang="pt-PT" sz="1400" dirty="0">
                          <a:latin typeface="Times New Roman" panose="02020603050405020304" pitchFamily="18" charset="0"/>
                          <a:cs typeface="Times New Roman" panose="02020603050405020304" pitchFamily="18" charset="0"/>
                        </a:rPr>
                        <a:t> &amp; Comfort)</a:t>
                      </a:r>
                    </a:p>
                  </a:txBody>
                  <a:tcPr anchor="ctr"/>
                </a:tc>
                <a:tc>
                  <a:txBody>
                    <a:bodyPr/>
                    <a:lstStyle/>
                    <a:p>
                      <a:r>
                        <a:rPr lang="pt-PT" sz="1400" dirty="0">
                          <a:latin typeface="Times New Roman" panose="02020603050405020304" pitchFamily="18" charset="0"/>
                          <a:cs typeface="Times New Roman" panose="02020603050405020304" pitchFamily="18" charset="0"/>
                        </a:rPr>
                        <a:t>375</a:t>
                      </a:r>
                    </a:p>
                  </a:txBody>
                  <a:tcPr anchor="ctr"/>
                </a:tc>
                <a:tc>
                  <a:txBody>
                    <a:bodyPr/>
                    <a:lstStyle/>
                    <a:p>
                      <a:r>
                        <a:rPr lang="pt-PT" sz="1400">
                          <a:latin typeface="Times New Roman" panose="02020603050405020304" pitchFamily="18" charset="0"/>
                          <a:cs typeface="Times New Roman" panose="02020603050405020304" pitchFamily="18" charset="0"/>
                        </a:rPr>
                        <a:t>656</a:t>
                      </a:r>
                    </a:p>
                  </a:txBody>
                  <a:tcPr anchor="ctr"/>
                </a:tc>
                <a:tc>
                  <a:txBody>
                    <a:bodyPr/>
                    <a:lstStyle/>
                    <a:p>
                      <a:r>
                        <a:rPr lang="pt-PT" sz="1400">
                          <a:latin typeface="Times New Roman" panose="02020603050405020304" pitchFamily="18" charset="0"/>
                          <a:cs typeface="Times New Roman" panose="02020603050405020304" pitchFamily="18" charset="0"/>
                        </a:rPr>
                        <a:t>193</a:t>
                      </a:r>
                    </a:p>
                  </a:txBody>
                  <a:tcPr anchor="ctr"/>
                </a:tc>
                <a:tc>
                  <a:txBody>
                    <a:bodyPr/>
                    <a:lstStyle/>
                    <a:p>
                      <a:r>
                        <a:rPr lang="pt-PT" sz="1400">
                          <a:latin typeface="Times New Roman" panose="02020603050405020304" pitchFamily="18" charset="0"/>
                          <a:cs typeface="Times New Roman" panose="02020603050405020304" pitchFamily="18" charset="0"/>
                        </a:rPr>
                        <a:t>215</a:t>
                      </a:r>
                    </a:p>
                  </a:txBody>
                  <a:tcPr anchor="ctr"/>
                </a:tc>
                <a:extLst>
                  <a:ext uri="{0D108BD9-81ED-4DB2-BD59-A6C34878D82A}">
                    <a16:rowId xmlns:a16="http://schemas.microsoft.com/office/drawing/2014/main" val="37475703"/>
                  </a:ext>
                </a:extLst>
              </a:tr>
              <a:tr h="0">
                <a:tc>
                  <a:txBody>
                    <a:bodyPr/>
                    <a:lstStyle/>
                    <a:p>
                      <a:r>
                        <a:rPr lang="pt-PT" sz="1400" b="1" dirty="0" err="1">
                          <a:latin typeface="Times New Roman" panose="02020603050405020304" pitchFamily="18" charset="0"/>
                          <a:cs typeface="Times New Roman" panose="02020603050405020304" pitchFamily="18" charset="0"/>
                        </a:rPr>
                        <a:t>Topic</a:t>
                      </a:r>
                      <a:r>
                        <a:rPr lang="pt-PT" sz="1400" b="1" dirty="0">
                          <a:latin typeface="Times New Roman" panose="02020603050405020304" pitchFamily="18" charset="0"/>
                          <a:cs typeface="Times New Roman" panose="02020603050405020304" pitchFamily="18" charset="0"/>
                        </a:rPr>
                        <a:t> 2 </a:t>
                      </a:r>
                      <a:r>
                        <a:rPr lang="pt-PT" sz="1400" dirty="0">
                          <a:latin typeface="Times New Roman" panose="02020603050405020304" pitchFamily="18" charset="0"/>
                          <a:cs typeface="Times New Roman" panose="02020603050405020304" pitchFamily="18" charset="0"/>
                        </a:rPr>
                        <a:t>(Cultural &amp; </a:t>
                      </a:r>
                      <a:r>
                        <a:rPr lang="pt-PT" sz="1400" dirty="0" err="1">
                          <a:latin typeface="Times New Roman" panose="02020603050405020304" pitchFamily="18" charset="0"/>
                          <a:cs typeface="Times New Roman" panose="02020603050405020304" pitchFamily="18" charset="0"/>
                        </a:rPr>
                        <a:t>Historical</a:t>
                      </a:r>
                      <a:r>
                        <a:rPr lang="pt-PT" sz="1400" dirty="0">
                          <a:latin typeface="Times New Roman" panose="02020603050405020304" pitchFamily="18" charset="0"/>
                          <a:cs typeface="Times New Roman" panose="02020603050405020304" pitchFamily="18" charset="0"/>
                        </a:rPr>
                        <a:t> </a:t>
                      </a:r>
                      <a:r>
                        <a:rPr lang="pt-PT" sz="1400" dirty="0" err="1">
                          <a:latin typeface="Times New Roman" panose="02020603050405020304" pitchFamily="18" charset="0"/>
                          <a:cs typeface="Times New Roman" panose="02020603050405020304" pitchFamily="18" charset="0"/>
                        </a:rPr>
                        <a:t>Visits</a:t>
                      </a:r>
                      <a:r>
                        <a:rPr lang="pt-PT" sz="1400" dirty="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160</a:t>
                      </a:r>
                    </a:p>
                  </a:txBody>
                  <a:tcPr anchor="ctr"/>
                </a:tc>
                <a:tc>
                  <a:txBody>
                    <a:bodyPr/>
                    <a:lstStyle/>
                    <a:p>
                      <a:r>
                        <a:rPr lang="pt-PT" sz="1400">
                          <a:latin typeface="Times New Roman" panose="02020603050405020304" pitchFamily="18" charset="0"/>
                          <a:cs typeface="Times New Roman" panose="02020603050405020304" pitchFamily="18" charset="0"/>
                        </a:rPr>
                        <a:t>370</a:t>
                      </a:r>
                    </a:p>
                  </a:txBody>
                  <a:tcPr anchor="ctr"/>
                </a:tc>
                <a:tc>
                  <a:txBody>
                    <a:bodyPr/>
                    <a:lstStyle/>
                    <a:p>
                      <a:r>
                        <a:rPr lang="pt-PT" sz="1400">
                          <a:latin typeface="Times New Roman" panose="02020603050405020304" pitchFamily="18" charset="0"/>
                          <a:cs typeface="Times New Roman" panose="02020603050405020304" pitchFamily="18" charset="0"/>
                        </a:rPr>
                        <a:t>203</a:t>
                      </a:r>
                    </a:p>
                  </a:txBody>
                  <a:tcPr anchor="ctr"/>
                </a:tc>
                <a:tc>
                  <a:txBody>
                    <a:bodyPr/>
                    <a:lstStyle/>
                    <a:p>
                      <a:r>
                        <a:rPr lang="pt-PT" sz="1400">
                          <a:latin typeface="Times New Roman" panose="02020603050405020304" pitchFamily="18" charset="0"/>
                          <a:cs typeface="Times New Roman" panose="02020603050405020304" pitchFamily="18" charset="0"/>
                        </a:rPr>
                        <a:t>16</a:t>
                      </a:r>
                    </a:p>
                  </a:txBody>
                  <a:tcPr anchor="ctr"/>
                </a:tc>
                <a:extLst>
                  <a:ext uri="{0D108BD9-81ED-4DB2-BD59-A6C34878D82A}">
                    <a16:rowId xmlns:a16="http://schemas.microsoft.com/office/drawing/2014/main" val="739240410"/>
                  </a:ext>
                </a:extLst>
              </a:tr>
              <a:tr h="0">
                <a:tc>
                  <a:txBody>
                    <a:bodyPr/>
                    <a:lstStyle/>
                    <a:p>
                      <a:r>
                        <a:rPr lang="pt-PT" sz="1400" b="1" dirty="0" err="1">
                          <a:latin typeface="Times New Roman" panose="02020603050405020304" pitchFamily="18" charset="0"/>
                          <a:cs typeface="Times New Roman" panose="02020603050405020304" pitchFamily="18" charset="0"/>
                        </a:rPr>
                        <a:t>Topic</a:t>
                      </a:r>
                      <a:r>
                        <a:rPr lang="pt-PT" sz="1400" b="1" dirty="0">
                          <a:latin typeface="Times New Roman" panose="02020603050405020304" pitchFamily="18" charset="0"/>
                          <a:cs typeface="Times New Roman" panose="02020603050405020304" pitchFamily="18" charset="0"/>
                        </a:rPr>
                        <a:t> 3 </a:t>
                      </a:r>
                      <a:r>
                        <a:rPr lang="pt-PT" sz="1400" dirty="0">
                          <a:latin typeface="Times New Roman" panose="02020603050405020304" pitchFamily="18" charset="0"/>
                          <a:cs typeface="Times New Roman" panose="02020603050405020304" pitchFamily="18" charset="0"/>
                        </a:rPr>
                        <a:t>(</a:t>
                      </a:r>
                      <a:r>
                        <a:rPr lang="pt-PT" sz="1400" dirty="0" err="1">
                          <a:latin typeface="Times New Roman" panose="02020603050405020304" pitchFamily="18" charset="0"/>
                          <a:cs typeface="Times New Roman" panose="02020603050405020304" pitchFamily="18" charset="0"/>
                        </a:rPr>
                        <a:t>Gastronomy</a:t>
                      </a:r>
                      <a:r>
                        <a:rPr lang="pt-PT" sz="1400" dirty="0">
                          <a:latin typeface="Times New Roman" panose="02020603050405020304" pitchFamily="18" charset="0"/>
                          <a:cs typeface="Times New Roman" panose="02020603050405020304" pitchFamily="18" charset="0"/>
                        </a:rPr>
                        <a:t> &amp; </a:t>
                      </a:r>
                      <a:r>
                        <a:rPr lang="pt-PT" sz="1400" dirty="0" err="1">
                          <a:latin typeface="Times New Roman" panose="02020603050405020304" pitchFamily="18" charset="0"/>
                          <a:cs typeface="Times New Roman" panose="02020603050405020304" pitchFamily="18" charset="0"/>
                        </a:rPr>
                        <a:t>Dining</a:t>
                      </a:r>
                      <a:r>
                        <a:rPr lang="pt-PT" sz="1400" dirty="0">
                          <a:latin typeface="Times New Roman" panose="02020603050405020304" pitchFamily="18" charset="0"/>
                          <a:cs typeface="Times New Roman" panose="02020603050405020304" pitchFamily="18" charset="0"/>
                        </a:rPr>
                        <a:t>)</a:t>
                      </a:r>
                    </a:p>
                  </a:txBody>
                  <a:tcPr anchor="ctr"/>
                </a:tc>
                <a:tc>
                  <a:txBody>
                    <a:bodyPr/>
                    <a:lstStyle/>
                    <a:p>
                      <a:r>
                        <a:rPr lang="pt-PT" sz="1400">
                          <a:latin typeface="Times New Roman" panose="02020603050405020304" pitchFamily="18" charset="0"/>
                          <a:cs typeface="Times New Roman" panose="02020603050405020304" pitchFamily="18" charset="0"/>
                        </a:rPr>
                        <a:t>210</a:t>
                      </a:r>
                    </a:p>
                  </a:txBody>
                  <a:tcPr anchor="ctr"/>
                </a:tc>
                <a:tc>
                  <a:txBody>
                    <a:bodyPr/>
                    <a:lstStyle/>
                    <a:p>
                      <a:r>
                        <a:rPr lang="pt-PT" sz="1400">
                          <a:latin typeface="Times New Roman" panose="02020603050405020304" pitchFamily="18" charset="0"/>
                          <a:cs typeface="Times New Roman" panose="02020603050405020304" pitchFamily="18" charset="0"/>
                        </a:rPr>
                        <a:t>978</a:t>
                      </a:r>
                    </a:p>
                  </a:txBody>
                  <a:tcPr anchor="ctr"/>
                </a:tc>
                <a:tc>
                  <a:txBody>
                    <a:bodyPr/>
                    <a:lstStyle/>
                    <a:p>
                      <a:r>
                        <a:rPr lang="pt-PT" sz="1400">
                          <a:latin typeface="Times New Roman" panose="02020603050405020304" pitchFamily="18" charset="0"/>
                          <a:cs typeface="Times New Roman" panose="02020603050405020304" pitchFamily="18" charset="0"/>
                        </a:rPr>
                        <a:t>877</a:t>
                      </a:r>
                    </a:p>
                  </a:txBody>
                  <a:tcPr anchor="ctr"/>
                </a:tc>
                <a:tc>
                  <a:txBody>
                    <a:bodyPr/>
                    <a:lstStyle/>
                    <a:p>
                      <a:r>
                        <a:rPr lang="pt-PT" sz="1400" dirty="0">
                          <a:latin typeface="Times New Roman" panose="02020603050405020304" pitchFamily="18" charset="0"/>
                          <a:cs typeface="Times New Roman" panose="02020603050405020304" pitchFamily="18" charset="0"/>
                        </a:rPr>
                        <a:t>28</a:t>
                      </a:r>
                    </a:p>
                  </a:txBody>
                  <a:tcPr anchor="ctr"/>
                </a:tc>
                <a:extLst>
                  <a:ext uri="{0D108BD9-81ED-4DB2-BD59-A6C34878D82A}">
                    <a16:rowId xmlns:a16="http://schemas.microsoft.com/office/drawing/2014/main" val="3651262112"/>
                  </a:ext>
                </a:extLst>
              </a:tr>
            </a:tbl>
          </a:graphicData>
        </a:graphic>
      </p:graphicFrame>
    </p:spTree>
    <p:extLst>
      <p:ext uri="{BB962C8B-B14F-4D97-AF65-F5344CB8AC3E}">
        <p14:creationId xmlns:p14="http://schemas.microsoft.com/office/powerpoint/2010/main" val="880733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422C8-104B-39A9-036C-2E919F8453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C8E9D75-BE17-0CCF-4F23-8642709CBE5B}"/>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Topic Modeling</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FAF57449-BFAB-4917-0147-765E465924C6}"/>
              </a:ext>
            </a:extLst>
          </p:cNvPr>
          <p:cNvSpPr>
            <a:spLocks noGrp="1" noChangeArrowheads="1"/>
          </p:cNvSpPr>
          <p:nvPr>
            <p:ph idx="1"/>
          </p:nvPr>
        </p:nvSpPr>
        <p:spPr bwMode="auto">
          <a:xfrm>
            <a:off x="838201" y="1690688"/>
            <a:ext cx="1051559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pt-PT"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Exporting Topic Modeling Results</a:t>
            </a:r>
          </a:p>
          <a:p>
            <a:pPr marL="0" indent="0" eaLnBrk="0" fontAlgn="base" hangingPunct="0">
              <a:lnSpc>
                <a:spcPct val="100000"/>
              </a:lnSpc>
              <a:spcBef>
                <a:spcPct val="0"/>
              </a:spcBef>
              <a:spcAft>
                <a:spcPct val="0"/>
              </a:spcAft>
              <a:buNone/>
            </a:pPr>
            <a:endPar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 to CSV</a:t>
            </a: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compiled each POI’s dominant topic alongside its rating and sentiment metrics.</a:t>
            </a:r>
          </a:p>
          <a:p>
            <a:pPr eaLnBrk="0" fontAlgn="base" hangingPunct="0">
              <a:lnSpc>
                <a:spcPct val="100000"/>
              </a:lnSpc>
              <a:spcBef>
                <a:spcPct val="0"/>
              </a:spcBef>
              <a:spcAft>
                <a:spcPct val="0"/>
              </a:spcAft>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Exported the combined data to ratings_polarity_lda_topics.csv for </a:t>
            </a:r>
            <a:r>
              <a:rPr lang="en-US" altLang="pt-PT" sz="2000" dirty="0">
                <a:latin typeface="Times New Roman" panose="02020603050405020304" pitchFamily="18" charset="0"/>
                <a:cs typeface="Times New Roman" panose="02020603050405020304" pitchFamily="18" charset="0"/>
              </a:rPr>
              <a:t>e</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asy sharing and reproducibility</a:t>
            </a:r>
          </a:p>
          <a:p>
            <a:pPr eaLnBrk="0" fontAlgn="base" hangingPunct="0">
              <a:lnSpc>
                <a:spcPct val="100000"/>
              </a:lnSpc>
              <a:spcBef>
                <a:spcPct val="0"/>
              </a:spcBef>
              <a:spcAft>
                <a:spcPct val="0"/>
              </a:spcAft>
            </a:pPr>
            <a:endParaRPr lang="en-US" altLang="pt-PT" sz="20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Columns: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Cidade</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Categoria</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Nome_Local</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'Autor',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Texto</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'Rating',</a:t>
            </a:r>
          </a:p>
          <a:p>
            <a:pPr marL="0" indent="0" eaLnBrk="0" fontAlgn="base" hangingPunct="0">
              <a:lnSpc>
                <a:spcPct val="100000"/>
              </a:lnSpc>
              <a:spcBef>
                <a:spcPct val="0"/>
              </a:spcBef>
              <a:spcAft>
                <a:spcPct val="0"/>
              </a:spcAft>
              <a:buNone/>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'Idioma',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Data_Convertida</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translated_text</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Texto_Normalizado</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Texto_Lematizado</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Polaridade</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Polaridade_Média</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'Topic_0',</a:t>
            </a:r>
          </a:p>
          <a:p>
            <a:pPr marL="0" indent="0" eaLnBrk="0" fontAlgn="base" hangingPunct="0">
              <a:lnSpc>
                <a:spcPct val="100000"/>
              </a:lnSpc>
              <a:spcBef>
                <a:spcPct val="0"/>
              </a:spcBef>
              <a:spcAft>
                <a:spcPct val="0"/>
              </a:spcAft>
              <a:buNone/>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'Topic_1', 'Topic_2', 'Topic_3', '</a:t>
            </a:r>
            <a:r>
              <a:rPr kumimoji="0" lang="en-US" altLang="pt-PT" sz="20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dominant_topic</a:t>
            </a: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r>
              <a:rPr kumimoji="0" lang="en-US" altLang="pt-PT"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'cluster_k6_pam'</a:t>
            </a:r>
          </a:p>
        </p:txBody>
      </p:sp>
    </p:spTree>
    <p:extLst>
      <p:ext uri="{BB962C8B-B14F-4D97-AF65-F5344CB8AC3E}">
        <p14:creationId xmlns:p14="http://schemas.microsoft.com/office/powerpoint/2010/main" val="1546797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87CF3-CA8C-E33D-52A1-65655A12C9F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A1F93CF-1323-5239-F175-12C7C66DD2BA}"/>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DAB07D5E-82FD-20AC-15FD-ACAD2EC20A07}"/>
              </a:ext>
            </a:extLst>
          </p:cNvPr>
          <p:cNvSpPr>
            <a:spLocks noGrp="1"/>
          </p:cNvSpPr>
          <p:nvPr>
            <p:ph idx="1"/>
          </p:nvPr>
        </p:nvSpPr>
        <p:spPr/>
        <p:txBody>
          <a:bodyPr>
            <a:normAutofit fontScale="85000" lnSpcReduction="20000"/>
          </a:bodyPr>
          <a:lstStyle/>
          <a:p>
            <a:pPr marL="0" indent="0">
              <a:buNone/>
            </a:pPr>
            <a:r>
              <a:rPr lang="en-US" sz="2400" b="1" dirty="0">
                <a:latin typeface="Times New Roman" panose="02020603050405020304" pitchFamily="18" charset="0"/>
                <a:cs typeface="Times New Roman" panose="02020603050405020304" pitchFamily="18" charset="0"/>
              </a:rPr>
              <a:t>Correlation Between Sentiment and Bayesian Rating (Sub-Indices)</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Method: </a:t>
            </a:r>
            <a:r>
              <a:rPr lang="en-US" sz="2400" dirty="0">
                <a:latin typeface="Times New Roman" panose="02020603050405020304" pitchFamily="18" charset="0"/>
                <a:cs typeface="Times New Roman" panose="02020603050405020304" pitchFamily="18" charset="0"/>
              </a:rPr>
              <a:t>Pearson Correlation (cleaned data)</a:t>
            </a:r>
          </a:p>
          <a:p>
            <a:pPr marL="0" indent="0">
              <a:buNone/>
            </a:pPr>
            <a:r>
              <a:rPr lang="en-US" sz="2400" b="1" dirty="0">
                <a:latin typeface="Times New Roman" panose="02020603050405020304" pitchFamily="18" charset="0"/>
                <a:cs typeface="Times New Roman" panose="02020603050405020304" pitchFamily="18" charset="0"/>
              </a:rPr>
              <a:t>Result: </a:t>
            </a:r>
            <a:r>
              <a:rPr lang="en-US" sz="2400" dirty="0">
                <a:latin typeface="Times New Roman" panose="02020603050405020304" pitchFamily="18" charset="0"/>
                <a:cs typeface="Times New Roman" panose="02020603050405020304" pitchFamily="18" charset="0"/>
              </a:rPr>
              <a:t>r = 0.27, p-value = 0.000</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Interpretation: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Weak but significant positive correlation.</a:t>
            </a:r>
          </a:p>
          <a:p>
            <a:r>
              <a:rPr lang="en-US" sz="2400" dirty="0">
                <a:latin typeface="Times New Roman" panose="02020603050405020304" pitchFamily="18" charset="0"/>
                <a:cs typeface="Times New Roman" panose="02020603050405020304" pitchFamily="18" charset="0"/>
              </a:rPr>
              <a:t>Suggests partial overlap, but each metric captures distinct aspects of perceived attractiveness.</a:t>
            </a:r>
          </a:p>
          <a:p>
            <a:endParaRPr lang="en-US" sz="24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Implication: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Justifies keeping both sub-indices in the global index (IGATP).</a:t>
            </a:r>
          </a:p>
          <a:p>
            <a:r>
              <a:rPr lang="en-US" sz="2400" dirty="0">
                <a:latin typeface="Times New Roman" panose="02020603050405020304" pitchFamily="18" charset="0"/>
                <a:cs typeface="Times New Roman" panose="02020603050405020304" pitchFamily="18" charset="0"/>
              </a:rPr>
              <a:t>Enhances multidimensionality and avoids redundancy.</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7593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9AB27-F916-FCC1-B467-7BE23C4FD80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C23BA6B-CA33-3D52-3739-8FDFD2B86FC5}"/>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591C525D-15B7-6C8C-2D1B-942BA8FA0778}"/>
              </a:ext>
            </a:extLst>
          </p:cNvPr>
          <p:cNvSpPr>
            <a:spLocks noGrp="1"/>
          </p:cNvSpPr>
          <p:nvPr>
            <p:ph idx="1"/>
          </p:nvPr>
        </p:nvSpPr>
        <p:spPr>
          <a:xfrm>
            <a:off x="838200" y="1825625"/>
            <a:ext cx="10515600" cy="2310440"/>
          </a:xfrm>
        </p:spPr>
        <p:txBody>
          <a:bodyPr>
            <a:normAutofit fontScale="25000" lnSpcReduction="20000"/>
          </a:bodyPr>
          <a:lstStyle/>
          <a:p>
            <a:pPr marL="0" indent="0">
              <a:buNone/>
            </a:pPr>
            <a:r>
              <a:rPr lang="en-US" sz="6400" b="1" dirty="0">
                <a:latin typeface="Times New Roman" panose="02020603050405020304" pitchFamily="18" charset="0"/>
                <a:cs typeface="Times New Roman" panose="02020603050405020304" pitchFamily="18" charset="0"/>
              </a:rPr>
              <a:t>Sensitivity Analysis: IGATP Weighting Scenarios</a:t>
            </a:r>
          </a:p>
          <a:p>
            <a:pPr marL="0" indent="0">
              <a:buNone/>
            </a:pPr>
            <a:endParaRPr lang="en-US" sz="6400" b="1" dirty="0">
              <a:latin typeface="Times New Roman" panose="02020603050405020304" pitchFamily="18" charset="0"/>
              <a:cs typeface="Times New Roman" panose="02020603050405020304" pitchFamily="18" charset="0"/>
            </a:endParaRPr>
          </a:p>
          <a:p>
            <a:r>
              <a:rPr lang="en-US" sz="6400" dirty="0">
                <a:latin typeface="Times New Roman" panose="02020603050405020304" pitchFamily="18" charset="0"/>
                <a:cs typeface="Times New Roman" panose="02020603050405020304" pitchFamily="18" charset="0"/>
              </a:rPr>
              <a:t>Objective:</a:t>
            </a:r>
          </a:p>
          <a:p>
            <a:pPr lvl="1"/>
            <a:r>
              <a:rPr lang="en-US" sz="6400" dirty="0">
                <a:latin typeface="Times New Roman" panose="02020603050405020304" pitchFamily="18" charset="0"/>
                <a:cs typeface="Times New Roman" panose="02020603050405020304" pitchFamily="18" charset="0"/>
              </a:rPr>
              <a:t>To evaluate the stability of the IGATP when adjusting the relative weight of its three components:</a:t>
            </a:r>
          </a:p>
          <a:p>
            <a:pPr lvl="2"/>
            <a:r>
              <a:rPr lang="en-US" sz="6400" dirty="0" err="1">
                <a:latin typeface="Times New Roman" panose="02020603050405020304" pitchFamily="18" charset="0"/>
                <a:cs typeface="Times New Roman" panose="02020603050405020304" pitchFamily="18" charset="0"/>
              </a:rPr>
              <a:t>Rating_Bayes_norm</a:t>
            </a:r>
            <a:endParaRPr lang="en-US" sz="6400" dirty="0">
              <a:latin typeface="Times New Roman" panose="02020603050405020304" pitchFamily="18" charset="0"/>
              <a:cs typeface="Times New Roman" panose="02020603050405020304" pitchFamily="18" charset="0"/>
            </a:endParaRPr>
          </a:p>
          <a:p>
            <a:pPr lvl="2"/>
            <a:r>
              <a:rPr lang="en-US" sz="6400" dirty="0" err="1">
                <a:latin typeface="Times New Roman" panose="02020603050405020304" pitchFamily="18" charset="0"/>
                <a:cs typeface="Times New Roman" panose="02020603050405020304" pitchFamily="18" charset="0"/>
              </a:rPr>
              <a:t>Popularity_norm</a:t>
            </a:r>
            <a:endParaRPr lang="en-US" sz="6400" dirty="0">
              <a:latin typeface="Times New Roman" panose="02020603050405020304" pitchFamily="18" charset="0"/>
              <a:cs typeface="Times New Roman" panose="02020603050405020304" pitchFamily="18" charset="0"/>
            </a:endParaRPr>
          </a:p>
          <a:p>
            <a:pPr lvl="2"/>
            <a:r>
              <a:rPr lang="en-US" sz="6400" dirty="0" err="1">
                <a:latin typeface="Times New Roman" panose="02020603050405020304" pitchFamily="18" charset="0"/>
                <a:cs typeface="Times New Roman" panose="02020603050405020304" pitchFamily="18" charset="0"/>
              </a:rPr>
              <a:t>Sentiment_norm</a:t>
            </a:r>
            <a:endParaRPr lang="en-US" sz="6400" dirty="0">
              <a:latin typeface="Times New Roman" panose="02020603050405020304" pitchFamily="18" charset="0"/>
              <a:cs typeface="Times New Roman" panose="02020603050405020304" pitchFamily="18" charset="0"/>
            </a:endParaRPr>
          </a:p>
          <a:p>
            <a:pPr lvl="2"/>
            <a:endParaRPr lang="en-US" sz="6400" dirty="0">
              <a:latin typeface="Times New Roman" panose="02020603050405020304" pitchFamily="18" charset="0"/>
              <a:cs typeface="Times New Roman" panose="02020603050405020304" pitchFamily="18" charset="0"/>
            </a:endParaRPr>
          </a:p>
          <a:p>
            <a:r>
              <a:rPr lang="en-US" sz="6400" dirty="0">
                <a:latin typeface="Times New Roman" panose="02020603050405020304" pitchFamily="18" charset="0"/>
                <a:cs typeface="Times New Roman" panose="02020603050405020304" pitchFamily="18" charset="0"/>
              </a:rPr>
              <a:t>Tested Scenarios:</a:t>
            </a:r>
          </a:p>
          <a:p>
            <a:endParaRPr lang="en-US"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0DD5C390-2840-9D81-5484-EB0133438D34}"/>
              </a:ext>
            </a:extLst>
          </p:cNvPr>
          <p:cNvGraphicFramePr>
            <a:graphicFrameLocks noGrp="1"/>
          </p:cNvGraphicFramePr>
          <p:nvPr>
            <p:extLst>
              <p:ext uri="{D42A27DB-BD31-4B8C-83A1-F6EECF244321}">
                <p14:modId xmlns:p14="http://schemas.microsoft.com/office/powerpoint/2010/main" val="2627561785"/>
              </p:ext>
            </p:extLst>
          </p:nvPr>
        </p:nvGraphicFramePr>
        <p:xfrm>
          <a:off x="838200" y="4271002"/>
          <a:ext cx="10515600" cy="1828800"/>
        </p:xfrm>
        <a:graphic>
          <a:graphicData uri="http://schemas.openxmlformats.org/drawingml/2006/table">
            <a:tbl>
              <a:tblPr>
                <a:tableStyleId>{ED083AE6-46FA-4A59-8FB0-9F97EB10719F}</a:tableStyleId>
              </a:tblPr>
              <a:tblGrid>
                <a:gridCol w="5257800">
                  <a:extLst>
                    <a:ext uri="{9D8B030D-6E8A-4147-A177-3AD203B41FA5}">
                      <a16:colId xmlns:a16="http://schemas.microsoft.com/office/drawing/2014/main" val="1031049172"/>
                    </a:ext>
                  </a:extLst>
                </a:gridCol>
                <a:gridCol w="5257800">
                  <a:extLst>
                    <a:ext uri="{9D8B030D-6E8A-4147-A177-3AD203B41FA5}">
                      <a16:colId xmlns:a16="http://schemas.microsoft.com/office/drawing/2014/main" val="3133176676"/>
                    </a:ext>
                  </a:extLst>
                </a:gridCol>
              </a:tblGrid>
              <a:tr h="0">
                <a:tc>
                  <a:txBody>
                    <a:bodyPr/>
                    <a:lstStyle/>
                    <a:p>
                      <a:r>
                        <a:rPr lang="pt-PT" b="1" dirty="0" err="1">
                          <a:latin typeface="Times New Roman" panose="02020603050405020304" pitchFamily="18" charset="0"/>
                          <a:cs typeface="Times New Roman" panose="02020603050405020304" pitchFamily="18" charset="0"/>
                        </a:rPr>
                        <a:t>Scenario</a:t>
                      </a:r>
                      <a:endParaRPr lang="pt-PT" b="1" dirty="0">
                        <a:latin typeface="Times New Roman" panose="02020603050405020304" pitchFamily="18" charset="0"/>
                        <a:cs typeface="Times New Roman" panose="02020603050405020304" pitchFamily="18" charset="0"/>
                      </a:endParaRPr>
                    </a:p>
                  </a:txBody>
                  <a:tcPr anchor="ctr"/>
                </a:tc>
                <a:tc>
                  <a:txBody>
                    <a:bodyPr/>
                    <a:lstStyle/>
                    <a:p>
                      <a:r>
                        <a:rPr lang="pt-PT" b="1" dirty="0" err="1">
                          <a:latin typeface="Times New Roman" panose="02020603050405020304" pitchFamily="18" charset="0"/>
                          <a:cs typeface="Times New Roman" panose="02020603050405020304" pitchFamily="18" charset="0"/>
                        </a:rPr>
                        <a:t>Weights</a:t>
                      </a:r>
                      <a:r>
                        <a:rPr lang="pt-PT" b="1" dirty="0">
                          <a:latin typeface="Times New Roman" panose="02020603050405020304" pitchFamily="18" charset="0"/>
                          <a:cs typeface="Times New Roman" panose="02020603050405020304" pitchFamily="18" charset="0"/>
                        </a:rPr>
                        <a:t> (Rating / </a:t>
                      </a:r>
                      <a:r>
                        <a:rPr lang="pt-PT" b="1" dirty="0" err="1">
                          <a:latin typeface="Times New Roman" panose="02020603050405020304" pitchFamily="18" charset="0"/>
                          <a:cs typeface="Times New Roman" panose="02020603050405020304" pitchFamily="18" charset="0"/>
                        </a:rPr>
                        <a:t>Popularity</a:t>
                      </a:r>
                      <a:r>
                        <a:rPr lang="pt-PT" b="1" dirty="0">
                          <a:latin typeface="Times New Roman" panose="02020603050405020304" pitchFamily="18" charset="0"/>
                          <a:cs typeface="Times New Roman" panose="02020603050405020304" pitchFamily="18" charset="0"/>
                        </a:rPr>
                        <a:t> / </a:t>
                      </a:r>
                      <a:r>
                        <a:rPr lang="pt-PT" b="1" dirty="0" err="1">
                          <a:latin typeface="Times New Roman" panose="02020603050405020304" pitchFamily="18" charset="0"/>
                          <a:cs typeface="Times New Roman" panose="02020603050405020304" pitchFamily="18" charset="0"/>
                        </a:rPr>
                        <a:t>Sentiment</a:t>
                      </a:r>
                      <a:r>
                        <a:rPr lang="pt-PT" b="1"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1639304071"/>
                  </a:ext>
                </a:extLst>
              </a:tr>
              <a:tr h="0">
                <a:tc>
                  <a:txBody>
                    <a:bodyPr/>
                    <a:lstStyle/>
                    <a:p>
                      <a:r>
                        <a:rPr lang="pt-PT">
                          <a:latin typeface="Times New Roman" panose="02020603050405020304" pitchFamily="18" charset="0"/>
                          <a:cs typeface="Times New Roman" panose="02020603050405020304" pitchFamily="18" charset="0"/>
                        </a:rPr>
                        <a:t>Equal Weights</a:t>
                      </a:r>
                    </a:p>
                  </a:txBody>
                  <a:tcPr anchor="ctr"/>
                </a:tc>
                <a:tc>
                  <a:txBody>
                    <a:bodyPr/>
                    <a:lstStyle/>
                    <a:p>
                      <a:r>
                        <a:rPr lang="pt-PT" dirty="0">
                          <a:latin typeface="Times New Roman" panose="02020603050405020304" pitchFamily="18" charset="0"/>
                          <a:cs typeface="Times New Roman" panose="02020603050405020304" pitchFamily="18" charset="0"/>
                        </a:rPr>
                        <a:t>1/3 – 1/3 – 1/3 (</a:t>
                      </a:r>
                      <a:r>
                        <a:rPr lang="pt-PT" dirty="0" err="1">
                          <a:latin typeface="Times New Roman" panose="02020603050405020304" pitchFamily="18" charset="0"/>
                          <a:cs typeface="Times New Roman" panose="02020603050405020304" pitchFamily="18" charset="0"/>
                        </a:rPr>
                        <a:t>reference</a:t>
                      </a:r>
                      <a:r>
                        <a:rPr lang="pt-PT"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212188561"/>
                  </a:ext>
                </a:extLst>
              </a:tr>
              <a:tr h="0">
                <a:tc>
                  <a:txBody>
                    <a:bodyPr/>
                    <a:lstStyle/>
                    <a:p>
                      <a:r>
                        <a:rPr lang="pt-PT" dirty="0">
                          <a:latin typeface="Times New Roman" panose="02020603050405020304" pitchFamily="18" charset="0"/>
                          <a:cs typeface="Times New Roman" panose="02020603050405020304" pitchFamily="18" charset="0"/>
                        </a:rPr>
                        <a:t>Rating-</a:t>
                      </a:r>
                      <a:r>
                        <a:rPr lang="pt-PT" dirty="0" err="1">
                          <a:latin typeface="Times New Roman" panose="02020603050405020304" pitchFamily="18" charset="0"/>
                          <a:cs typeface="Times New Roman" panose="02020603050405020304" pitchFamily="18" charset="0"/>
                        </a:rPr>
                        <a:t>Heavy</a:t>
                      </a:r>
                      <a:endParaRPr lang="pt-PT" dirty="0">
                        <a:latin typeface="Times New Roman" panose="02020603050405020304" pitchFamily="18" charset="0"/>
                        <a:cs typeface="Times New Roman" panose="02020603050405020304" pitchFamily="18" charset="0"/>
                      </a:endParaRPr>
                    </a:p>
                  </a:txBody>
                  <a:tcPr anchor="ctr"/>
                </a:tc>
                <a:tc>
                  <a:txBody>
                    <a:bodyPr/>
                    <a:lstStyle/>
                    <a:p>
                      <a:r>
                        <a:rPr lang="pt-PT">
                          <a:latin typeface="Times New Roman" panose="02020603050405020304" pitchFamily="18" charset="0"/>
                          <a:cs typeface="Times New Roman" panose="02020603050405020304" pitchFamily="18" charset="0"/>
                        </a:rPr>
                        <a:t>0.50 – 0.25 – 0.25</a:t>
                      </a:r>
                    </a:p>
                  </a:txBody>
                  <a:tcPr anchor="ctr"/>
                </a:tc>
                <a:extLst>
                  <a:ext uri="{0D108BD9-81ED-4DB2-BD59-A6C34878D82A}">
                    <a16:rowId xmlns:a16="http://schemas.microsoft.com/office/drawing/2014/main" val="833422029"/>
                  </a:ext>
                </a:extLst>
              </a:tr>
              <a:tr h="0">
                <a:tc>
                  <a:txBody>
                    <a:bodyPr/>
                    <a:lstStyle/>
                    <a:p>
                      <a:r>
                        <a:rPr lang="pt-PT">
                          <a:latin typeface="Times New Roman" panose="02020603050405020304" pitchFamily="18" charset="0"/>
                          <a:cs typeface="Times New Roman" panose="02020603050405020304" pitchFamily="18" charset="0"/>
                        </a:rPr>
                        <a:t>Popularity-Heavy</a:t>
                      </a:r>
                    </a:p>
                  </a:txBody>
                  <a:tcPr anchor="ctr"/>
                </a:tc>
                <a:tc>
                  <a:txBody>
                    <a:bodyPr/>
                    <a:lstStyle/>
                    <a:p>
                      <a:r>
                        <a:rPr lang="pt-PT">
                          <a:latin typeface="Times New Roman" panose="02020603050405020304" pitchFamily="18" charset="0"/>
                          <a:cs typeface="Times New Roman" panose="02020603050405020304" pitchFamily="18" charset="0"/>
                        </a:rPr>
                        <a:t>0.25 – 0.50 – 0.25</a:t>
                      </a:r>
                    </a:p>
                  </a:txBody>
                  <a:tcPr anchor="ctr"/>
                </a:tc>
                <a:extLst>
                  <a:ext uri="{0D108BD9-81ED-4DB2-BD59-A6C34878D82A}">
                    <a16:rowId xmlns:a16="http://schemas.microsoft.com/office/drawing/2014/main" val="72971481"/>
                  </a:ext>
                </a:extLst>
              </a:tr>
              <a:tr h="0">
                <a:tc>
                  <a:txBody>
                    <a:bodyPr/>
                    <a:lstStyle/>
                    <a:p>
                      <a:r>
                        <a:rPr lang="pt-PT">
                          <a:latin typeface="Times New Roman" panose="02020603050405020304" pitchFamily="18" charset="0"/>
                          <a:cs typeface="Times New Roman" panose="02020603050405020304" pitchFamily="18" charset="0"/>
                        </a:rPr>
                        <a:t>Sentiment-Heavy</a:t>
                      </a:r>
                    </a:p>
                  </a:txBody>
                  <a:tcPr anchor="ctr"/>
                </a:tc>
                <a:tc>
                  <a:txBody>
                    <a:bodyPr/>
                    <a:lstStyle/>
                    <a:p>
                      <a:r>
                        <a:rPr lang="pt-PT" dirty="0">
                          <a:latin typeface="Times New Roman" panose="02020603050405020304" pitchFamily="18" charset="0"/>
                          <a:cs typeface="Times New Roman" panose="02020603050405020304" pitchFamily="18" charset="0"/>
                        </a:rPr>
                        <a:t>0.25 – 0.25 – 0.50</a:t>
                      </a:r>
                    </a:p>
                  </a:txBody>
                  <a:tcPr anchor="ctr"/>
                </a:tc>
                <a:extLst>
                  <a:ext uri="{0D108BD9-81ED-4DB2-BD59-A6C34878D82A}">
                    <a16:rowId xmlns:a16="http://schemas.microsoft.com/office/drawing/2014/main" val="1928846303"/>
                  </a:ext>
                </a:extLst>
              </a:tr>
            </a:tbl>
          </a:graphicData>
        </a:graphic>
      </p:graphicFrame>
    </p:spTree>
    <p:extLst>
      <p:ext uri="{BB962C8B-B14F-4D97-AF65-F5344CB8AC3E}">
        <p14:creationId xmlns:p14="http://schemas.microsoft.com/office/powerpoint/2010/main" val="1364956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13DBD-07F7-A2A7-481F-23932A0BBF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4647D3C-7CFF-60B2-F895-248B1005821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3BC3CE5A-4112-11CB-30D0-FCF4E962D946}"/>
              </a:ext>
            </a:extLst>
          </p:cNvPr>
          <p:cNvSpPr>
            <a:spLocks noGrp="1"/>
          </p:cNvSpPr>
          <p:nvPr>
            <p:ph idx="1"/>
          </p:nvPr>
        </p:nvSpPr>
        <p:spPr>
          <a:xfrm>
            <a:off x="838200" y="1825624"/>
            <a:ext cx="10515600" cy="435886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Sensitivity Analysis: IGATP Weighting Scenarios</a:t>
            </a:r>
          </a:p>
          <a:p>
            <a:pPr marL="0" indent="0">
              <a:buNone/>
            </a:pPr>
            <a:endParaRPr lang="en-US" sz="1600" b="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Results (Pearson correlation with the equal-weight IGATP):</a:t>
            </a:r>
          </a:p>
          <a:p>
            <a:pPr lvl="1"/>
            <a:r>
              <a:rPr lang="en-US" sz="2000" dirty="0">
                <a:latin typeface="Times New Roman" panose="02020603050405020304" pitchFamily="18" charset="0"/>
                <a:cs typeface="Times New Roman" panose="02020603050405020304" pitchFamily="18" charset="0"/>
              </a:rPr>
              <a:t>Rating-Heavy: r = 0.968</a:t>
            </a:r>
          </a:p>
          <a:p>
            <a:pPr lvl="1"/>
            <a:r>
              <a:rPr lang="en-US" sz="2000" dirty="0">
                <a:latin typeface="Times New Roman" panose="02020603050405020304" pitchFamily="18" charset="0"/>
                <a:cs typeface="Times New Roman" panose="02020603050405020304" pitchFamily="18" charset="0"/>
              </a:rPr>
              <a:t>Popularity-Heavy: r = 0.980</a:t>
            </a:r>
          </a:p>
          <a:p>
            <a:pPr lvl="1"/>
            <a:r>
              <a:rPr lang="en-US" sz="2000" dirty="0">
                <a:latin typeface="Times New Roman" panose="02020603050405020304" pitchFamily="18" charset="0"/>
                <a:cs typeface="Times New Roman" panose="02020603050405020304" pitchFamily="18" charset="0"/>
              </a:rPr>
              <a:t>Sentiment-Heavy: r = 0.968</a:t>
            </a:r>
          </a:p>
          <a:p>
            <a:r>
              <a:rPr lang="en-US" sz="2400" dirty="0">
                <a:latin typeface="Times New Roman" panose="02020603050405020304" pitchFamily="18" charset="0"/>
                <a:cs typeface="Times New Roman" panose="02020603050405020304" pitchFamily="18" charset="0"/>
              </a:rPr>
              <a:t>Conclusion: All alternative weighting scenarios show very high correlation (r &gt; 0.96) with the original IGATP. This indicates that the index is highly robust and not sensitive to moderate changes in weight distribution.</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444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386BD-4EE5-9DFD-56A6-E12D9C2BEC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B4A227D-3D0E-5282-D223-A2A230F5AC0D}"/>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8BE8C144-F0C7-FA19-0DB2-0B7E21BF7734}"/>
              </a:ext>
            </a:extLst>
          </p:cNvPr>
          <p:cNvSpPr>
            <a:spLocks noGrp="1"/>
          </p:cNvSpPr>
          <p:nvPr>
            <p:ph idx="1"/>
          </p:nvPr>
        </p:nvSpPr>
        <p:spPr>
          <a:xfrm>
            <a:off x="838200" y="1825624"/>
            <a:ext cx="10515600" cy="4358865"/>
          </a:xfrm>
        </p:spPr>
        <p:txBody>
          <a:bodyPr>
            <a:normAutofit fontScale="77500" lnSpcReduction="20000"/>
          </a:bodyPr>
          <a:lstStyle/>
          <a:p>
            <a:pPr marL="0" indent="0">
              <a:buNone/>
            </a:pPr>
            <a:r>
              <a:rPr lang="en-US" b="1" dirty="0">
                <a:latin typeface="Times New Roman" panose="02020603050405020304" pitchFamily="18" charset="0"/>
                <a:cs typeface="Times New Roman" panose="02020603050405020304" pitchFamily="18" charset="0"/>
              </a:rPr>
              <a:t>IGATP Consistency by Review Count</a:t>
            </a:r>
          </a:p>
          <a:p>
            <a:pPr marL="0" indent="0">
              <a:buNone/>
            </a:pP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Comparison:</a:t>
            </a:r>
          </a:p>
          <a:p>
            <a:pPr lvl="1"/>
            <a:r>
              <a:rPr lang="en-US" dirty="0">
                <a:latin typeface="Times New Roman" panose="02020603050405020304" pitchFamily="18" charset="0"/>
                <a:cs typeface="Times New Roman" panose="02020603050405020304" pitchFamily="18" charset="0"/>
              </a:rPr>
              <a:t>We tested whether the IGATP values change significantly when calculated on two review-count-based subsets:</a:t>
            </a:r>
          </a:p>
          <a:p>
            <a:pPr lvl="2"/>
            <a:r>
              <a:rPr lang="en-US" dirty="0">
                <a:latin typeface="Times New Roman" panose="02020603050405020304" pitchFamily="18" charset="0"/>
                <a:cs typeface="Times New Roman" panose="02020603050405020304" pitchFamily="18" charset="0"/>
              </a:rPr>
              <a:t>Locations with ≥ 10 reviews</a:t>
            </a:r>
          </a:p>
          <a:p>
            <a:pPr lvl="2"/>
            <a:r>
              <a:rPr lang="en-US" dirty="0">
                <a:latin typeface="Times New Roman" panose="02020603050405020304" pitchFamily="18" charset="0"/>
                <a:cs typeface="Times New Roman" panose="02020603050405020304" pitchFamily="18" charset="0"/>
              </a:rPr>
              <a:t>Locations with &lt; 10 reviews</a:t>
            </a:r>
          </a:p>
          <a:p>
            <a:pPr lvl="2"/>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Pearson correlations with full dataset:</a:t>
            </a:r>
          </a:p>
          <a:p>
            <a:pPr lvl="1"/>
            <a:r>
              <a:rPr lang="en-US" dirty="0">
                <a:latin typeface="Times New Roman" panose="02020603050405020304" pitchFamily="18" charset="0"/>
                <a:cs typeface="Times New Roman" panose="02020603050405020304" pitchFamily="18" charset="0"/>
              </a:rPr>
              <a:t>≥ 10 reviews: r = 1.000, p &lt; 0.001</a:t>
            </a:r>
          </a:p>
          <a:p>
            <a:pPr lvl="1"/>
            <a:r>
              <a:rPr lang="en-US" dirty="0">
                <a:latin typeface="Times New Roman" panose="02020603050405020304" pitchFamily="18" charset="0"/>
                <a:cs typeface="Times New Roman" panose="02020603050405020304" pitchFamily="18" charset="0"/>
              </a:rPr>
              <a:t>&lt; 10 reviews: r = 1.000, p &lt; 0.001</a:t>
            </a:r>
          </a:p>
          <a:p>
            <a:pPr lvl="1"/>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Conclusion:</a:t>
            </a:r>
          </a:p>
          <a:p>
            <a:pPr lvl="1"/>
            <a:r>
              <a:rPr lang="en-US" dirty="0">
                <a:latin typeface="Times New Roman" panose="02020603050405020304" pitchFamily="18" charset="0"/>
                <a:cs typeface="Times New Roman" panose="02020603050405020304" pitchFamily="18" charset="0"/>
              </a:rPr>
              <a:t>The IGATP index is fully consistent across subsets, confirming its internal reliability regardless of the number of reviews per location.</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37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62381-A5FF-CB85-8A0E-B90F2B7058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3C3972-9107-8814-C929-9E46CCBAFB95}"/>
              </a:ext>
            </a:extLst>
          </p:cNvPr>
          <p:cNvSpPr>
            <a:spLocks noGrp="1"/>
          </p:cNvSpPr>
          <p:nvPr>
            <p:ph type="title"/>
          </p:nvPr>
        </p:nvSpPr>
        <p:spPr/>
        <p:txBody>
          <a:bodyPr/>
          <a:lstStyle/>
          <a:p>
            <a:r>
              <a:rPr lang="pt-PT" b="1" dirty="0">
                <a:solidFill>
                  <a:srgbClr val="0070C0"/>
                </a:solidFill>
                <a:latin typeface="Times New Roman" panose="02020603050405020304" pitchFamily="18" charset="0"/>
                <a:cs typeface="Times New Roman" panose="02020603050405020304" pitchFamily="18" charset="0"/>
              </a:rPr>
              <a:t>Data </a:t>
            </a:r>
            <a:r>
              <a:rPr lang="pt-PT" b="1" dirty="0" err="1">
                <a:solidFill>
                  <a:srgbClr val="0070C0"/>
                </a:solidFill>
                <a:latin typeface="Times New Roman" panose="02020603050405020304" pitchFamily="18" charset="0"/>
                <a:cs typeface="Times New Roman" panose="02020603050405020304" pitchFamily="18" charset="0"/>
              </a:rPr>
              <a:t>Overview</a:t>
            </a:r>
            <a:endParaRPr lang="pt-PT" b="1" dirty="0">
              <a:solidFill>
                <a:srgbClr val="0070C0"/>
              </a:solidFill>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F20940B5-4770-26F2-33B7-2EF288FE2AC9}"/>
              </a:ext>
            </a:extLst>
          </p:cNvPr>
          <p:cNvSpPr>
            <a:spLocks noGrp="1" noChangeArrowheads="1"/>
          </p:cNvSpPr>
          <p:nvPr>
            <p:ph idx="1"/>
          </p:nvPr>
        </p:nvSpPr>
        <p:spPr bwMode="auto">
          <a:xfrm>
            <a:off x="838200" y="1505563"/>
            <a:ext cx="51103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1800" kern="1200" dirty="0">
                <a:latin typeface="Times New Roman" panose="02020603050405020304" pitchFamily="18" charset="0"/>
                <a:ea typeface="+mj-ea"/>
                <a:cs typeface="Times New Roman" panose="02020603050405020304" pitchFamily="18" charset="0"/>
              </a:rPr>
              <a:t>📊 </a:t>
            </a:r>
            <a:r>
              <a:rPr lang="en-US" sz="1800" b="1" kern="1200" dirty="0">
                <a:latin typeface="Times New Roman" panose="02020603050405020304" pitchFamily="18" charset="0"/>
                <a:ea typeface="+mj-ea"/>
                <a:cs typeface="Times New Roman" panose="02020603050405020304" pitchFamily="18" charset="0"/>
              </a:rPr>
              <a:t>Variable Dictionary – Ratings (google_places_AMP_with_coordinates.csv)</a:t>
            </a:r>
            <a:endParaRPr kumimoji="0" lang="pt-PT" altLang="pt-PT"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graphicFrame>
        <p:nvGraphicFramePr>
          <p:cNvPr id="4" name="Tabela 3">
            <a:extLst>
              <a:ext uri="{FF2B5EF4-FFF2-40B4-BE49-F238E27FC236}">
                <a16:creationId xmlns:a16="http://schemas.microsoft.com/office/drawing/2014/main" id="{8D3FDB7A-2E3A-5491-9DFE-A89B0D40CA13}"/>
              </a:ext>
            </a:extLst>
          </p:cNvPr>
          <p:cNvGraphicFramePr>
            <a:graphicFrameLocks noGrp="1"/>
          </p:cNvGraphicFramePr>
          <p:nvPr>
            <p:extLst>
              <p:ext uri="{D42A27DB-BD31-4B8C-83A1-F6EECF244321}">
                <p14:modId xmlns:p14="http://schemas.microsoft.com/office/powerpoint/2010/main" val="2270263456"/>
              </p:ext>
            </p:extLst>
          </p:nvPr>
        </p:nvGraphicFramePr>
        <p:xfrm>
          <a:off x="838200" y="2261420"/>
          <a:ext cx="5110316" cy="3969525"/>
        </p:xfrm>
        <a:graphic>
          <a:graphicData uri="http://schemas.openxmlformats.org/drawingml/2006/table">
            <a:tbl>
              <a:tblPr>
                <a:tableStyleId>{C4B1156A-380E-4F78-BDF5-A606A8083BF9}</a:tableStyleId>
              </a:tblPr>
              <a:tblGrid>
                <a:gridCol w="1167765">
                  <a:extLst>
                    <a:ext uri="{9D8B030D-6E8A-4147-A177-3AD203B41FA5}">
                      <a16:colId xmlns:a16="http://schemas.microsoft.com/office/drawing/2014/main" val="1416729206"/>
                    </a:ext>
                  </a:extLst>
                </a:gridCol>
                <a:gridCol w="3942551">
                  <a:extLst>
                    <a:ext uri="{9D8B030D-6E8A-4147-A177-3AD203B41FA5}">
                      <a16:colId xmlns:a16="http://schemas.microsoft.com/office/drawing/2014/main" val="1619180281"/>
                    </a:ext>
                  </a:extLst>
                </a:gridCol>
              </a:tblGrid>
              <a:tr h="285135">
                <a:tc>
                  <a:txBody>
                    <a:bodyPr/>
                    <a:lstStyle/>
                    <a:p>
                      <a:pPr algn="l" fontAlgn="b"/>
                      <a:r>
                        <a:rPr lang="pt-PT" sz="1600" b="1" u="none" strike="noStrike" dirty="0" err="1">
                          <a:solidFill>
                            <a:srgbClr val="000000"/>
                          </a:solidFill>
                          <a:effectLst/>
                          <a:latin typeface="Times New Roman" panose="02020603050405020304" pitchFamily="18" charset="0"/>
                          <a:cs typeface="Times New Roman" panose="02020603050405020304" pitchFamily="18" charset="0"/>
                        </a:rPr>
                        <a:t>Variable</a:t>
                      </a:r>
                      <a:endParaRPr lang="pt-PT"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pt-PT" sz="1600" b="1" u="none" strike="noStrike">
                          <a:solidFill>
                            <a:srgbClr val="000000"/>
                          </a:solidFill>
                          <a:effectLst/>
                          <a:latin typeface="Times New Roman" panose="02020603050405020304" pitchFamily="18" charset="0"/>
                          <a:cs typeface="Times New Roman" panose="02020603050405020304" pitchFamily="18" charset="0"/>
                        </a:rPr>
                        <a:t>Description</a:t>
                      </a:r>
                      <a:endParaRPr lang="pt-PT" sz="16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058941075"/>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City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Municipality where the point of interest is located</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756212303"/>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Category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Category assigned to the place (restaurant, museum, hotel, bar, tourist attraction, cafe, church, park, natural feature, viewpoint, trail, lodging)</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696074382"/>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Name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Name of the establishment or point of interest</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40895326"/>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Rating</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Average rating given by users for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74033752"/>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Address</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Full address of the place</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74297863"/>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Types</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List of categories assigned by the Google API</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055369030"/>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Latitude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Geographic latitude coordinate of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818116148"/>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Longitude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Geographic longitude coordinate of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374187688"/>
                  </a:ext>
                </a:extLst>
              </a:tr>
              <a:tr h="285135">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Total Reviews</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Total number of reviews received by the place</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768006353"/>
                  </a:ext>
                </a:extLst>
              </a:tr>
            </a:tbl>
          </a:graphicData>
        </a:graphic>
      </p:graphicFrame>
      <p:sp>
        <p:nvSpPr>
          <p:cNvPr id="5" name="Rectangle 3">
            <a:extLst>
              <a:ext uri="{FF2B5EF4-FFF2-40B4-BE49-F238E27FC236}">
                <a16:creationId xmlns:a16="http://schemas.microsoft.com/office/drawing/2014/main" id="{8DC387E4-BD98-4D79-1575-607D782844EF}"/>
              </a:ext>
            </a:extLst>
          </p:cNvPr>
          <p:cNvSpPr txBox="1">
            <a:spLocks noChangeArrowheads="1"/>
          </p:cNvSpPr>
          <p:nvPr/>
        </p:nvSpPr>
        <p:spPr bwMode="auto">
          <a:xfrm>
            <a:off x="6243484" y="1505562"/>
            <a:ext cx="51103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0" fontAlgn="base" hangingPunct="0">
              <a:lnSpc>
                <a:spcPct val="100000"/>
              </a:lnSpc>
              <a:spcBef>
                <a:spcPct val="0"/>
              </a:spcBef>
              <a:spcAft>
                <a:spcPct val="0"/>
              </a:spcAft>
              <a:buFontTx/>
              <a:buNone/>
            </a:pPr>
            <a:r>
              <a:rPr lang="en-US" sz="1800" dirty="0">
                <a:latin typeface="Times New Roman" panose="02020603050405020304" pitchFamily="18" charset="0"/>
                <a:ea typeface="+mj-ea"/>
                <a:cs typeface="Times New Roman" panose="02020603050405020304" pitchFamily="18" charset="0"/>
              </a:rPr>
              <a:t>📊 </a:t>
            </a:r>
            <a:r>
              <a:rPr lang="en-US" sz="1800" b="1" dirty="0">
                <a:latin typeface="Times New Roman" panose="02020603050405020304" pitchFamily="18" charset="0"/>
                <a:ea typeface="+mj-ea"/>
                <a:cs typeface="Times New Roman" panose="02020603050405020304" pitchFamily="18" charset="0"/>
              </a:rPr>
              <a:t>Variable Dictionary – Comments (comments_google_maps_AMP.csv)</a:t>
            </a:r>
            <a:endParaRPr lang="pt-PT" altLang="pt-PT" sz="1800" dirty="0">
              <a:latin typeface="Times New Roman" panose="02020603050405020304" pitchFamily="18" charset="0"/>
              <a:cs typeface="Times New Roman" panose="02020603050405020304" pitchFamily="18" charset="0"/>
            </a:endParaRPr>
          </a:p>
        </p:txBody>
      </p:sp>
      <p:graphicFrame>
        <p:nvGraphicFramePr>
          <p:cNvPr id="7" name="Tabela 6">
            <a:extLst>
              <a:ext uri="{FF2B5EF4-FFF2-40B4-BE49-F238E27FC236}">
                <a16:creationId xmlns:a16="http://schemas.microsoft.com/office/drawing/2014/main" id="{215D020D-E7F1-6FE5-43C9-2EF8569A955A}"/>
              </a:ext>
            </a:extLst>
          </p:cNvPr>
          <p:cNvGraphicFramePr>
            <a:graphicFrameLocks noGrp="1"/>
          </p:cNvGraphicFramePr>
          <p:nvPr>
            <p:extLst>
              <p:ext uri="{D42A27DB-BD31-4B8C-83A1-F6EECF244321}">
                <p14:modId xmlns:p14="http://schemas.microsoft.com/office/powerpoint/2010/main" val="554064896"/>
              </p:ext>
            </p:extLst>
          </p:nvPr>
        </p:nvGraphicFramePr>
        <p:xfrm>
          <a:off x="6243484" y="2261420"/>
          <a:ext cx="5110316" cy="2987040"/>
        </p:xfrm>
        <a:graphic>
          <a:graphicData uri="http://schemas.openxmlformats.org/drawingml/2006/table">
            <a:tbl>
              <a:tblPr>
                <a:tableStyleId>{C4B1156A-380E-4F78-BDF5-A606A8083BF9}</a:tableStyleId>
              </a:tblPr>
              <a:tblGrid>
                <a:gridCol w="1248141">
                  <a:extLst>
                    <a:ext uri="{9D8B030D-6E8A-4147-A177-3AD203B41FA5}">
                      <a16:colId xmlns:a16="http://schemas.microsoft.com/office/drawing/2014/main" val="344316819"/>
                    </a:ext>
                  </a:extLst>
                </a:gridCol>
                <a:gridCol w="3862175">
                  <a:extLst>
                    <a:ext uri="{9D8B030D-6E8A-4147-A177-3AD203B41FA5}">
                      <a16:colId xmlns:a16="http://schemas.microsoft.com/office/drawing/2014/main" val="3316817674"/>
                    </a:ext>
                  </a:extLst>
                </a:gridCol>
              </a:tblGrid>
              <a:tr h="182880">
                <a:tc>
                  <a:txBody>
                    <a:bodyPr/>
                    <a:lstStyle/>
                    <a:p>
                      <a:pPr algn="l" fontAlgn="b"/>
                      <a:r>
                        <a:rPr lang="pt-PT" sz="1600" b="1" u="none" strike="noStrike" dirty="0" err="1">
                          <a:solidFill>
                            <a:srgbClr val="000000"/>
                          </a:solidFill>
                          <a:effectLst/>
                          <a:latin typeface="Times New Roman" panose="02020603050405020304" pitchFamily="18" charset="0"/>
                          <a:cs typeface="Times New Roman" panose="02020603050405020304" pitchFamily="18" charset="0"/>
                        </a:rPr>
                        <a:t>Variable</a:t>
                      </a:r>
                      <a:endParaRPr lang="pt-PT"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pt-PT" sz="1600" b="1" u="none" strike="noStrike" dirty="0" err="1">
                          <a:solidFill>
                            <a:srgbClr val="000000"/>
                          </a:solidFill>
                          <a:effectLst/>
                          <a:latin typeface="Times New Roman" panose="02020603050405020304" pitchFamily="18" charset="0"/>
                          <a:cs typeface="Times New Roman" panose="02020603050405020304" pitchFamily="18" charset="0"/>
                        </a:rPr>
                        <a:t>Description</a:t>
                      </a:r>
                      <a:endParaRPr lang="pt-PT" sz="16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052928154"/>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City</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Municipality where the point of interest is located</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18740709"/>
                  </a:ext>
                </a:extLst>
              </a:tr>
              <a:tr h="182880">
                <a:tc>
                  <a:txBody>
                    <a:bodyPr/>
                    <a:lstStyle/>
                    <a:p>
                      <a:pPr algn="l" fontAlgn="b"/>
                      <a:r>
                        <a:rPr lang="pt-PT" sz="1600" b="0" u="none" strike="noStrike" dirty="0" err="1">
                          <a:solidFill>
                            <a:srgbClr val="000000"/>
                          </a:solidFill>
                          <a:effectLst/>
                          <a:latin typeface="Times New Roman" panose="02020603050405020304" pitchFamily="18" charset="0"/>
                          <a:cs typeface="Times New Roman" panose="02020603050405020304" pitchFamily="18" charset="0"/>
                        </a:rPr>
                        <a:t>Category</a:t>
                      </a:r>
                      <a:endParaRPr lang="pt-PT"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Category assigned to the place (e.g., restaurant, hotel, park)</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590621614"/>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Place Name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Name of the establishment or point of interest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63309176"/>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Author</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Name of the user who wrote the comment</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124495004"/>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Text</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Original text of the comment published by the user</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067129947"/>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Date</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a:solidFill>
                            <a:srgbClr val="000000"/>
                          </a:solidFill>
                          <a:effectLst/>
                          <a:latin typeface="Times New Roman" panose="02020603050405020304" pitchFamily="18" charset="0"/>
                          <a:cs typeface="Times New Roman" panose="02020603050405020304" pitchFamily="18" charset="0"/>
                        </a:rPr>
                        <a:t>Relative date of the comment (e.g., 'a year ago')</a:t>
                      </a:r>
                      <a:endParaRPr lang="en-US"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499955887"/>
                  </a:ext>
                </a:extLst>
              </a:tr>
              <a:tr h="182880">
                <a:tc>
                  <a:txBody>
                    <a:bodyPr/>
                    <a:lstStyle/>
                    <a:p>
                      <a:pPr algn="l" fontAlgn="b"/>
                      <a:r>
                        <a:rPr lang="pt-PT" sz="1600" b="0" u="none" strike="noStrike">
                          <a:solidFill>
                            <a:srgbClr val="000000"/>
                          </a:solidFill>
                          <a:effectLst/>
                          <a:latin typeface="Times New Roman" panose="02020603050405020304" pitchFamily="18" charset="0"/>
                          <a:cs typeface="Times New Roman" panose="02020603050405020304" pitchFamily="18" charset="0"/>
                        </a:rPr>
                        <a:t>Rating</a:t>
                      </a:r>
                      <a:endParaRPr lang="pt-PT" sz="16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600" b="0" u="none" strike="noStrike" dirty="0">
                          <a:solidFill>
                            <a:srgbClr val="000000"/>
                          </a:solidFill>
                          <a:effectLst/>
                          <a:latin typeface="Times New Roman" panose="02020603050405020304" pitchFamily="18" charset="0"/>
                          <a:cs typeface="Times New Roman" panose="02020603050405020304" pitchFamily="18" charset="0"/>
                        </a:rPr>
                        <a:t>Rating assigned in the comment (1 to 5 stars)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029537703"/>
                  </a:ext>
                </a:extLst>
              </a:tr>
            </a:tbl>
          </a:graphicData>
        </a:graphic>
      </p:graphicFrame>
    </p:spTree>
    <p:extLst>
      <p:ext uri="{BB962C8B-B14F-4D97-AF65-F5344CB8AC3E}">
        <p14:creationId xmlns:p14="http://schemas.microsoft.com/office/powerpoint/2010/main" val="566834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B50F9-AD91-3CCC-1AA8-4939E5384C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40D7C8-FE67-BFED-70FE-494C5128F5FD}"/>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FA6E0B57-8615-98CE-D706-DDF4E86D2018}"/>
              </a:ext>
            </a:extLst>
          </p:cNvPr>
          <p:cNvSpPr>
            <a:spLocks noGrp="1"/>
          </p:cNvSpPr>
          <p:nvPr>
            <p:ph idx="1"/>
          </p:nvPr>
        </p:nvSpPr>
        <p:spPr>
          <a:xfrm>
            <a:off x="838200" y="1825624"/>
            <a:ext cx="6565490" cy="4358865"/>
          </a:xfrm>
        </p:spPr>
        <p:txBody>
          <a:bodyPr>
            <a:normAutofit fontScale="70000" lnSpcReduction="20000"/>
          </a:bodyPr>
          <a:lstStyle/>
          <a:p>
            <a:pPr marL="0" indent="0">
              <a:buNone/>
            </a:pPr>
            <a:r>
              <a:rPr lang="en-US" b="1" dirty="0">
                <a:latin typeface="Times New Roman" panose="02020603050405020304" pitchFamily="18" charset="0"/>
                <a:cs typeface="Times New Roman" panose="02020603050405020304" pitchFamily="18" charset="0"/>
              </a:rPr>
              <a:t>Distribution of Composite Index (IGATP)</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Objective:</a:t>
            </a:r>
          </a:p>
          <a:p>
            <a:pPr marL="0" indent="0">
              <a:buNone/>
            </a:pPr>
            <a:r>
              <a:rPr lang="en-US" dirty="0">
                <a:latin typeface="Times New Roman" panose="02020603050405020304" pitchFamily="18" charset="0"/>
                <a:cs typeface="Times New Roman" panose="02020603050405020304" pitchFamily="18" charset="0"/>
              </a:rPr>
              <a:t>To examine the shape, central tendency, and dispersion of the IGATP scores.</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Visualizations Used:</a:t>
            </a:r>
          </a:p>
          <a:p>
            <a:r>
              <a:rPr lang="en-US" b="1" dirty="0">
                <a:latin typeface="Times New Roman" panose="02020603050405020304" pitchFamily="18" charset="0"/>
                <a:cs typeface="Times New Roman" panose="02020603050405020304" pitchFamily="18" charset="0"/>
              </a:rPr>
              <a:t>Histogram with KDE (left):</a:t>
            </a:r>
          </a:p>
          <a:p>
            <a:pPr lvl="1"/>
            <a:r>
              <a:rPr lang="en-US" dirty="0">
                <a:latin typeface="Times New Roman" panose="02020603050405020304" pitchFamily="18" charset="0"/>
                <a:cs typeface="Times New Roman" panose="02020603050405020304" pitchFamily="18" charset="0"/>
              </a:rPr>
              <a:t>Shows a strongly peaked distribution, slightly right-skewed, with most values concentrated around 0.48–0.52.There are a few mild outliers above 0.6 and below 0.4, indicating limited tail behavior.</a:t>
            </a:r>
          </a:p>
          <a:p>
            <a:r>
              <a:rPr lang="en-US" b="1" dirty="0">
                <a:latin typeface="Times New Roman" panose="02020603050405020304" pitchFamily="18" charset="0"/>
                <a:cs typeface="Times New Roman" panose="02020603050405020304" pitchFamily="18" charset="0"/>
              </a:rPr>
              <a:t>Violin Plot (right):</a:t>
            </a:r>
          </a:p>
          <a:p>
            <a:pPr lvl="1"/>
            <a:r>
              <a:rPr lang="en-US" dirty="0">
                <a:latin typeface="Times New Roman" panose="02020603050405020304" pitchFamily="18" charset="0"/>
                <a:cs typeface="Times New Roman" panose="02020603050405020304" pitchFamily="18" charset="0"/>
              </a:rPr>
              <a:t>Reinforces the narrow concentration near the center and the low spread, confirming that the index is tightly centered with few extreme values.</a:t>
            </a:r>
          </a:p>
        </p:txBody>
      </p:sp>
      <p:pic>
        <p:nvPicPr>
          <p:cNvPr id="6" name="Imagem 5">
            <a:extLst>
              <a:ext uri="{FF2B5EF4-FFF2-40B4-BE49-F238E27FC236}">
                <a16:creationId xmlns:a16="http://schemas.microsoft.com/office/drawing/2014/main" id="{3BDF756B-86DA-3A8B-2124-7E0258E5B045}"/>
              </a:ext>
            </a:extLst>
          </p:cNvPr>
          <p:cNvPicPr>
            <a:picLocks noChangeAspect="1"/>
          </p:cNvPicPr>
          <p:nvPr/>
        </p:nvPicPr>
        <p:blipFill>
          <a:blip r:embed="rId2"/>
          <a:stretch>
            <a:fillRect/>
          </a:stretch>
        </p:blipFill>
        <p:spPr>
          <a:xfrm>
            <a:off x="7403690" y="3127081"/>
            <a:ext cx="4260867" cy="1755950"/>
          </a:xfrm>
          <a:prstGeom prst="rect">
            <a:avLst/>
          </a:prstGeom>
        </p:spPr>
      </p:pic>
    </p:spTree>
    <p:extLst>
      <p:ext uri="{BB962C8B-B14F-4D97-AF65-F5344CB8AC3E}">
        <p14:creationId xmlns:p14="http://schemas.microsoft.com/office/powerpoint/2010/main" val="764090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80D35-F52A-50DF-B3FB-C9AAA0A2E9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1DDA32D-6A16-48BD-8A54-7119D60560E2}"/>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3635929B-7AE0-CC3E-BE1F-77E4B3AB4E99}"/>
              </a:ext>
            </a:extLst>
          </p:cNvPr>
          <p:cNvSpPr>
            <a:spLocks noGrp="1"/>
          </p:cNvSpPr>
          <p:nvPr>
            <p:ph idx="1"/>
          </p:nvPr>
        </p:nvSpPr>
        <p:spPr>
          <a:xfrm>
            <a:off x="838200" y="1690688"/>
            <a:ext cx="10515600" cy="4975583"/>
          </a:xfrm>
        </p:spPr>
        <p:txBody>
          <a:bodyPr>
            <a:noAutofit/>
          </a:bodyPr>
          <a:lstStyle/>
          <a:p>
            <a:pPr marL="0" indent="0">
              <a:buNone/>
            </a:pPr>
            <a:r>
              <a:rPr lang="en-US" sz="1900" b="1" dirty="0">
                <a:latin typeface="Times New Roman" panose="02020603050405020304" pitchFamily="18" charset="0"/>
                <a:cs typeface="Times New Roman" panose="02020603050405020304" pitchFamily="18" charset="0"/>
              </a:rPr>
              <a:t>Bootstrap Confidence Interval for Pearson’s r</a:t>
            </a:r>
          </a:p>
          <a:p>
            <a:pPr marL="0" indent="0">
              <a:buNone/>
            </a:pPr>
            <a:endParaRPr lang="en-US" sz="19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Objective: </a:t>
            </a:r>
            <a:r>
              <a:rPr lang="en-US" sz="1600" dirty="0">
                <a:latin typeface="Times New Roman" panose="02020603050405020304" pitchFamily="18" charset="0"/>
                <a:cs typeface="Times New Roman" panose="02020603050405020304" pitchFamily="18" charset="0"/>
              </a:rPr>
              <a:t>To quantify the uncertainty around the observed Pearson correlation between </a:t>
            </a:r>
            <a:r>
              <a:rPr lang="en-US" sz="1600" dirty="0" err="1">
                <a:latin typeface="Times New Roman" panose="02020603050405020304" pitchFamily="18" charset="0"/>
                <a:cs typeface="Times New Roman" panose="02020603050405020304" pitchFamily="18" charset="0"/>
              </a:rPr>
              <a:t>Rating_Bayes_norm</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Sentiment_norm</a:t>
            </a:r>
            <a:r>
              <a:rPr lang="en-US" sz="1600" dirty="0">
                <a:latin typeface="Times New Roman" panose="02020603050405020304" pitchFamily="18" charset="0"/>
                <a:cs typeface="Times New Roman" panose="02020603050405020304" pitchFamily="18" charset="0"/>
              </a:rPr>
              <a:t>.</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Methodology:</a:t>
            </a:r>
          </a:p>
          <a:p>
            <a:pPr marL="0" indent="0">
              <a:buNone/>
            </a:pPr>
            <a:r>
              <a:rPr lang="en-US" sz="1600" dirty="0">
                <a:latin typeface="Times New Roman" panose="02020603050405020304" pitchFamily="18" charset="0"/>
                <a:cs typeface="Times New Roman" panose="02020603050405020304" pitchFamily="18" charset="0"/>
              </a:rPr>
              <a:t>1,000 bootstrap resamples (with replacement)</a:t>
            </a:r>
          </a:p>
          <a:p>
            <a:pPr marL="0" indent="0">
              <a:buNone/>
            </a:pPr>
            <a:r>
              <a:rPr lang="en-US" sz="1600" dirty="0">
                <a:latin typeface="Times New Roman" panose="02020603050405020304" pitchFamily="18" charset="0"/>
                <a:cs typeface="Times New Roman" panose="02020603050405020304" pitchFamily="18" charset="0"/>
              </a:rPr>
              <a:t>Computed Pearson’s r in each resample</a:t>
            </a:r>
          </a:p>
          <a:p>
            <a:pPr marL="0" indent="0">
              <a:buNone/>
            </a:pPr>
            <a:r>
              <a:rPr lang="en-US" sz="1600" dirty="0">
                <a:latin typeface="Times New Roman" panose="02020603050405020304" pitchFamily="18" charset="0"/>
                <a:cs typeface="Times New Roman" panose="02020603050405020304" pitchFamily="18" charset="0"/>
              </a:rPr>
              <a:t>Extracted 2.5th and 97.5th percentiles as non-parametric CI</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Results: </a:t>
            </a:r>
            <a:r>
              <a:rPr lang="en-US" sz="1600" dirty="0">
                <a:latin typeface="Times New Roman" panose="02020603050405020304" pitchFamily="18" charset="0"/>
                <a:cs typeface="Times New Roman" panose="02020603050405020304" pitchFamily="18" charset="0"/>
              </a:rPr>
              <a:t>Observed r: 0.2795% Bootstrap CI: [0.19, 0.34]</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600" b="1" dirty="0">
                <a:latin typeface="Times New Roman" panose="02020603050405020304" pitchFamily="18" charset="0"/>
                <a:cs typeface="Times New Roman" panose="02020603050405020304" pitchFamily="18" charset="0"/>
              </a:rPr>
              <a:t>Conclusion: </a:t>
            </a:r>
            <a:r>
              <a:rPr lang="en-US" sz="1600" dirty="0">
                <a:latin typeface="Times New Roman" panose="02020603050405020304" pitchFamily="18" charset="0"/>
                <a:cs typeface="Times New Roman" panose="02020603050405020304" pitchFamily="18" charset="0"/>
              </a:rPr>
              <a:t>The correlation is statistically significant and </a:t>
            </a:r>
            <a:r>
              <a:rPr lang="en-US" sz="1600" dirty="0" err="1">
                <a:latin typeface="Times New Roman" panose="02020603050405020304" pitchFamily="18" charset="0"/>
                <a:cs typeface="Times New Roman" panose="02020603050405020304" pitchFamily="18" charset="0"/>
              </a:rPr>
              <a:t>robust,but</a:t>
            </a:r>
            <a:r>
              <a:rPr lang="en-US" sz="1600" dirty="0">
                <a:latin typeface="Times New Roman" panose="02020603050405020304" pitchFamily="18" charset="0"/>
                <a:cs typeface="Times New Roman" panose="02020603050405020304" pitchFamily="18" charset="0"/>
              </a:rPr>
              <a:t> remains moderate in </a:t>
            </a:r>
            <a:r>
              <a:rPr lang="en-US" sz="1600" dirty="0" err="1">
                <a:latin typeface="Times New Roman" panose="02020603050405020304" pitchFamily="18" charset="0"/>
                <a:cs typeface="Times New Roman" panose="02020603050405020304" pitchFamily="18" charset="0"/>
              </a:rPr>
              <a:t>strength.Confirms</a:t>
            </a:r>
            <a:r>
              <a:rPr lang="en-US" sz="1600" dirty="0">
                <a:latin typeface="Times New Roman" panose="02020603050405020304" pitchFamily="18" charset="0"/>
                <a:cs typeface="Times New Roman" panose="02020603050405020304" pitchFamily="18" charset="0"/>
              </a:rPr>
              <a:t> that the two sub-indices capture complementary dimensions of perceived attractiveness.</a:t>
            </a:r>
          </a:p>
        </p:txBody>
      </p:sp>
      <p:pic>
        <p:nvPicPr>
          <p:cNvPr id="6" name="Imagem 5">
            <a:extLst>
              <a:ext uri="{FF2B5EF4-FFF2-40B4-BE49-F238E27FC236}">
                <a16:creationId xmlns:a16="http://schemas.microsoft.com/office/drawing/2014/main" id="{1E55D579-D1B4-66F0-31C2-B5C9925312E6}"/>
              </a:ext>
            </a:extLst>
          </p:cNvPr>
          <p:cNvPicPr>
            <a:picLocks noChangeAspect="1"/>
          </p:cNvPicPr>
          <p:nvPr/>
        </p:nvPicPr>
        <p:blipFill>
          <a:blip r:embed="rId2"/>
          <a:stretch>
            <a:fillRect/>
          </a:stretch>
        </p:blipFill>
        <p:spPr>
          <a:xfrm>
            <a:off x="6096000" y="3126783"/>
            <a:ext cx="4598456" cy="2270124"/>
          </a:xfrm>
          <a:prstGeom prst="rect">
            <a:avLst/>
          </a:prstGeom>
        </p:spPr>
      </p:pic>
    </p:spTree>
    <p:extLst>
      <p:ext uri="{BB962C8B-B14F-4D97-AF65-F5344CB8AC3E}">
        <p14:creationId xmlns:p14="http://schemas.microsoft.com/office/powerpoint/2010/main" val="2917187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3079C-3003-E81C-5FFB-77E62EBC985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D17038-D991-2AA5-AFA6-21C050ABD67A}"/>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09BFA704-A685-52E3-7E43-197825AD3DF5}"/>
              </a:ext>
            </a:extLst>
          </p:cNvPr>
          <p:cNvSpPr>
            <a:spLocks noGrp="1"/>
          </p:cNvSpPr>
          <p:nvPr>
            <p:ph idx="1"/>
          </p:nvPr>
        </p:nvSpPr>
        <p:spPr>
          <a:xfrm>
            <a:off x="838200" y="1825624"/>
            <a:ext cx="10515600" cy="4358865"/>
          </a:xfrm>
        </p:spPr>
        <p:txBody>
          <a:bodyPr>
            <a:normAutofit fontScale="40000" lnSpcReduction="20000"/>
          </a:bodyPr>
          <a:lstStyle/>
          <a:p>
            <a:pPr marL="0" indent="0">
              <a:buNone/>
            </a:pPr>
            <a:r>
              <a:rPr lang="en-US" sz="6000" b="1" dirty="0">
                <a:latin typeface="Times New Roman" panose="02020603050405020304" pitchFamily="18" charset="0"/>
                <a:cs typeface="Times New Roman" panose="02020603050405020304" pitchFamily="18" charset="0"/>
              </a:rPr>
              <a:t>Validation of Clustering Structure</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Objective:</a:t>
            </a:r>
          </a:p>
          <a:p>
            <a:r>
              <a:rPr lang="en-US" sz="3500" dirty="0">
                <a:latin typeface="Times New Roman" panose="02020603050405020304" pitchFamily="18" charset="0"/>
                <a:cs typeface="Times New Roman" panose="02020603050405020304" pitchFamily="18" charset="0"/>
              </a:rPr>
              <a:t>To evaluate the quality of the clustering solution (k = 7, K-Medoids) based on the normalized sub-indices of the IGATP.</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Methodology:</a:t>
            </a:r>
          </a:p>
          <a:p>
            <a:r>
              <a:rPr lang="en-US" sz="3500" dirty="0">
                <a:latin typeface="Times New Roman" panose="02020603050405020304" pitchFamily="18" charset="0"/>
                <a:cs typeface="Times New Roman" panose="02020603050405020304" pitchFamily="18" charset="0"/>
              </a:rPr>
              <a:t>Used Silhouette Score on feature matrix: </a:t>
            </a:r>
            <a:r>
              <a:rPr lang="en-US" sz="3500" dirty="0" err="1">
                <a:latin typeface="Times New Roman" panose="02020603050405020304" pitchFamily="18" charset="0"/>
                <a:cs typeface="Times New Roman" panose="02020603050405020304" pitchFamily="18" charset="0"/>
              </a:rPr>
              <a:t>Rating_Bayes_norm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Popularity_norm</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Sentiment_norm</a:t>
            </a:r>
            <a:endParaRPr lang="en-US" sz="3500" dirty="0">
              <a:latin typeface="Times New Roman" panose="02020603050405020304" pitchFamily="18" charset="0"/>
              <a:cs typeface="Times New Roman" panose="02020603050405020304" pitchFamily="18" charset="0"/>
            </a:endParaRPr>
          </a:p>
          <a:p>
            <a:r>
              <a:rPr lang="en-US" sz="3500" dirty="0">
                <a:latin typeface="Times New Roman" panose="02020603050405020304" pitchFamily="18" charset="0"/>
                <a:cs typeface="Times New Roman" panose="02020603050405020304" pitchFamily="18" charset="0"/>
              </a:rPr>
              <a:t>Labels: cluster_k7_pam (K-Medoids, k = 7)</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Result:</a:t>
            </a:r>
          </a:p>
          <a:p>
            <a:r>
              <a:rPr lang="en-US" sz="3500" dirty="0">
                <a:latin typeface="Times New Roman" panose="02020603050405020304" pitchFamily="18" charset="0"/>
                <a:cs typeface="Times New Roman" panose="02020603050405020304" pitchFamily="18" charset="0"/>
              </a:rPr>
              <a:t>Silhouette Score = 0.667</a:t>
            </a:r>
          </a:p>
          <a:p>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Interpretation:</a:t>
            </a:r>
          </a:p>
          <a:p>
            <a:r>
              <a:rPr lang="en-US" sz="3500" dirty="0">
                <a:latin typeface="Times New Roman" panose="02020603050405020304" pitchFamily="18" charset="0"/>
                <a:cs typeface="Times New Roman" panose="02020603050405020304" pitchFamily="18" charset="0"/>
              </a:rPr>
              <a:t>Score well above 0.6 → indicates strong cluster cohesion and separation.</a:t>
            </a:r>
          </a:p>
          <a:p>
            <a:r>
              <a:rPr lang="en-US" sz="3500" dirty="0">
                <a:latin typeface="Times New Roman" panose="02020603050405020304" pitchFamily="18" charset="0"/>
                <a:cs typeface="Times New Roman" panose="02020603050405020304" pitchFamily="18" charset="0"/>
              </a:rPr>
              <a:t>Confirms the validity and interpretability of the 7-cluster K-Medoids structure.</a:t>
            </a:r>
          </a:p>
        </p:txBody>
      </p:sp>
    </p:spTree>
    <p:extLst>
      <p:ext uri="{BB962C8B-B14F-4D97-AF65-F5344CB8AC3E}">
        <p14:creationId xmlns:p14="http://schemas.microsoft.com/office/powerpoint/2010/main" val="879202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40099-3212-DCCF-9885-34BDBCFEFCB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609CD03-0D14-F2F7-0972-BE8EDE03B0BB}"/>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Validation</a:t>
            </a:r>
            <a:endParaRPr lang="pt-PT" dirty="0"/>
          </a:p>
        </p:txBody>
      </p:sp>
      <p:sp>
        <p:nvSpPr>
          <p:cNvPr id="5" name="Marcador de Posição de Conteúdo 4">
            <a:extLst>
              <a:ext uri="{FF2B5EF4-FFF2-40B4-BE49-F238E27FC236}">
                <a16:creationId xmlns:a16="http://schemas.microsoft.com/office/drawing/2014/main" id="{78B23A88-1537-DDF7-9FE7-B7200CC1B068}"/>
              </a:ext>
            </a:extLst>
          </p:cNvPr>
          <p:cNvSpPr>
            <a:spLocks noGrp="1"/>
          </p:cNvSpPr>
          <p:nvPr>
            <p:ph idx="1"/>
          </p:nvPr>
        </p:nvSpPr>
        <p:spPr>
          <a:xfrm>
            <a:off x="838200" y="1825624"/>
            <a:ext cx="6201697" cy="4358865"/>
          </a:xfrm>
        </p:spPr>
        <p:txBody>
          <a:bodyPr>
            <a:normAutofit fontScale="47500" lnSpcReduction="20000"/>
          </a:bodyPr>
          <a:lstStyle/>
          <a:p>
            <a:pPr marL="0" indent="0">
              <a:buNone/>
            </a:pPr>
            <a:r>
              <a:rPr lang="en-US" sz="3500" dirty="0">
                <a:latin typeface="Times New Roman" panose="02020603050405020304" pitchFamily="18" charset="0"/>
                <a:cs typeface="Times New Roman" panose="02020603050405020304" pitchFamily="18" charset="0"/>
              </a:rPr>
              <a:t>Objective:</a:t>
            </a:r>
          </a:p>
          <a:p>
            <a:pPr marL="0" indent="0">
              <a:buNone/>
            </a:pPr>
            <a:r>
              <a:rPr lang="en-US" sz="3500" dirty="0">
                <a:latin typeface="Times New Roman" panose="02020603050405020304" pitchFamily="18" charset="0"/>
                <a:cs typeface="Times New Roman" panose="02020603050405020304" pitchFamily="18" charset="0"/>
              </a:rPr>
              <a:t>To verify the alignment between NLP-based sentiment polarity and explicit user ratings (1★–5★).</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dirty="0">
                <a:latin typeface="Times New Roman" panose="02020603050405020304" pitchFamily="18" charset="0"/>
                <a:cs typeface="Times New Roman" panose="02020603050405020304" pitchFamily="18" charset="0"/>
              </a:rPr>
              <a:t>Findings from the Plot:</a:t>
            </a:r>
          </a:p>
          <a:p>
            <a:r>
              <a:rPr lang="en-US" sz="3500" dirty="0">
                <a:latin typeface="Times New Roman" panose="02020603050405020304" pitchFamily="18" charset="0"/>
                <a:cs typeface="Times New Roman" panose="02020603050405020304" pitchFamily="18" charset="0"/>
              </a:rPr>
              <a:t>1★ → clearly negative polarity (≈ -0.1)</a:t>
            </a:r>
          </a:p>
          <a:p>
            <a:r>
              <a:rPr lang="en-US" sz="3500" dirty="0">
                <a:latin typeface="Times New Roman" panose="02020603050405020304" pitchFamily="18" charset="0"/>
                <a:cs typeface="Times New Roman" panose="02020603050405020304" pitchFamily="18" charset="0"/>
              </a:rPr>
              <a:t>2★ → near-neutral sentiment</a:t>
            </a:r>
          </a:p>
          <a:p>
            <a:r>
              <a:rPr lang="en-US" sz="3500" dirty="0">
                <a:latin typeface="Times New Roman" panose="02020603050405020304" pitchFamily="18" charset="0"/>
                <a:cs typeface="Times New Roman" panose="02020603050405020304" pitchFamily="18" charset="0"/>
              </a:rPr>
              <a:t>3★ → moderate positivity</a:t>
            </a:r>
          </a:p>
          <a:p>
            <a:r>
              <a:rPr lang="en-US" sz="3500" dirty="0">
                <a:latin typeface="Times New Roman" panose="02020603050405020304" pitchFamily="18" charset="0"/>
                <a:cs typeface="Times New Roman" panose="02020603050405020304" pitchFamily="18" charset="0"/>
              </a:rPr>
              <a:t>4★ → clearly positive</a:t>
            </a:r>
          </a:p>
          <a:p>
            <a:r>
              <a:rPr lang="en-US" sz="3500" dirty="0">
                <a:latin typeface="Times New Roman" panose="02020603050405020304" pitchFamily="18" charset="0"/>
                <a:cs typeface="Times New Roman" panose="02020603050405020304" pitchFamily="18" charset="0"/>
              </a:rPr>
              <a:t>5★ → strongly positive (≈ +0.42)</a:t>
            </a:r>
          </a:p>
          <a:p>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Conclusion: </a:t>
            </a:r>
            <a:r>
              <a:rPr lang="en-US" sz="3500" dirty="0">
                <a:latin typeface="Times New Roman" panose="02020603050405020304" pitchFamily="18" charset="0"/>
                <a:cs typeface="Times New Roman" panose="02020603050405020304" pitchFamily="18" charset="0"/>
              </a:rPr>
              <a:t>The monotonic increase confirms that the sentiment polarity scale is consistent with user </a:t>
            </a:r>
            <a:r>
              <a:rPr lang="en-US" sz="3500" dirty="0" err="1">
                <a:latin typeface="Times New Roman" panose="02020603050405020304" pitchFamily="18" charset="0"/>
                <a:cs typeface="Times New Roman" panose="02020603050405020304" pitchFamily="18" charset="0"/>
              </a:rPr>
              <a:t>satisfaction.Validates</a:t>
            </a:r>
            <a:r>
              <a:rPr lang="en-US" sz="3500" dirty="0">
                <a:latin typeface="Times New Roman" panose="02020603050405020304" pitchFamily="18" charset="0"/>
                <a:cs typeface="Times New Roman" panose="02020603050405020304" pitchFamily="18" charset="0"/>
              </a:rPr>
              <a:t> sentiment polarity as a trustworthy component of the IGATP.</a:t>
            </a:r>
          </a:p>
        </p:txBody>
      </p:sp>
      <p:pic>
        <p:nvPicPr>
          <p:cNvPr id="8" name="Imagem 7">
            <a:extLst>
              <a:ext uri="{FF2B5EF4-FFF2-40B4-BE49-F238E27FC236}">
                <a16:creationId xmlns:a16="http://schemas.microsoft.com/office/drawing/2014/main" id="{8FB2C097-7A92-B39C-CDB4-3B6AAB8689A4}"/>
              </a:ext>
            </a:extLst>
          </p:cNvPr>
          <p:cNvPicPr>
            <a:picLocks noChangeAspect="1"/>
          </p:cNvPicPr>
          <p:nvPr/>
        </p:nvPicPr>
        <p:blipFill>
          <a:blip r:embed="rId2"/>
          <a:stretch>
            <a:fillRect/>
          </a:stretch>
        </p:blipFill>
        <p:spPr>
          <a:xfrm>
            <a:off x="7279833" y="2546554"/>
            <a:ext cx="4073967" cy="2526891"/>
          </a:xfrm>
          <a:prstGeom prst="rect">
            <a:avLst/>
          </a:prstGeom>
        </p:spPr>
      </p:pic>
    </p:spTree>
    <p:extLst>
      <p:ext uri="{BB962C8B-B14F-4D97-AF65-F5344CB8AC3E}">
        <p14:creationId xmlns:p14="http://schemas.microsoft.com/office/powerpoint/2010/main" val="359932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68F0F-F21E-D026-71C6-30C4B8B5FB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1918C01-2F0A-E6AB-C72B-65F88B9797B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6B5E49CB-FBB1-9D8C-9071-728577699854}"/>
              </a:ext>
            </a:extLst>
          </p:cNvPr>
          <p:cNvSpPr>
            <a:spLocks noGrp="1"/>
          </p:cNvSpPr>
          <p:nvPr>
            <p:ph idx="1"/>
          </p:nvPr>
        </p:nvSpPr>
        <p:spPr>
          <a:xfrm>
            <a:off x="838200" y="1825624"/>
            <a:ext cx="10515600" cy="4358865"/>
          </a:xfrm>
        </p:spPr>
        <p:txBody>
          <a:bodyPr>
            <a:normAutofit fontScale="62500" lnSpcReduction="20000"/>
          </a:bodyPr>
          <a:lstStyle/>
          <a:p>
            <a:pPr marL="0" indent="0">
              <a:buNone/>
            </a:pPr>
            <a:r>
              <a:rPr lang="en-US" sz="4500" b="1" dirty="0">
                <a:latin typeface="Times New Roman" panose="02020603050405020304" pitchFamily="18" charset="0"/>
                <a:cs typeface="Times New Roman" panose="02020603050405020304" pitchFamily="18" charset="0"/>
              </a:rPr>
              <a:t>Spatial Analysis of Points of Interest – Methodology</a:t>
            </a:r>
          </a:p>
          <a:p>
            <a:pPr marL="0" indent="0">
              <a:buNone/>
            </a:pPr>
            <a:endParaRPr lang="en-US" sz="3500" b="1"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Objective:</a:t>
            </a:r>
          </a:p>
          <a:p>
            <a:pPr marL="0" indent="0">
              <a:buNone/>
            </a:pPr>
            <a:r>
              <a:rPr lang="en-US" sz="3500" dirty="0">
                <a:latin typeface="Times New Roman" panose="02020603050405020304" pitchFamily="18" charset="0"/>
                <a:cs typeface="Times New Roman" panose="02020603050405020304" pitchFamily="18" charset="0"/>
              </a:rPr>
              <a:t>To </a:t>
            </a:r>
            <a:r>
              <a:rPr lang="en-US" sz="3500" dirty="0" err="1">
                <a:latin typeface="Times New Roman" panose="02020603050405020304" pitchFamily="18" charset="0"/>
                <a:cs typeface="Times New Roman" panose="02020603050405020304" pitchFamily="18" charset="0"/>
              </a:rPr>
              <a:t>visualise</a:t>
            </a:r>
            <a:r>
              <a:rPr lang="en-US" sz="3500" dirty="0">
                <a:latin typeface="Times New Roman" panose="02020603050405020304" pitchFamily="18" charset="0"/>
                <a:cs typeface="Times New Roman" panose="02020603050405020304" pitchFamily="18" charset="0"/>
              </a:rPr>
              <a:t> the spatial distribution of the IGATP and its sub-indices (</a:t>
            </a:r>
            <a:r>
              <a:rPr lang="en-US" sz="3500" dirty="0" err="1">
                <a:latin typeface="Times New Roman" panose="02020603050405020304" pitchFamily="18" charset="0"/>
                <a:cs typeface="Times New Roman" panose="02020603050405020304" pitchFamily="18" charset="0"/>
              </a:rPr>
              <a:t>Rating_Bayes</a:t>
            </a:r>
            <a:r>
              <a:rPr lang="en-US" sz="3500" dirty="0">
                <a:latin typeface="Times New Roman" panose="02020603050405020304" pitchFamily="18" charset="0"/>
                <a:cs typeface="Times New Roman" panose="02020603050405020304" pitchFamily="18" charset="0"/>
              </a:rPr>
              <a:t>, Popularity, and Sentiment) within the Porto Metropolitan Area (AMP), using georeferenced points of interest.</a:t>
            </a:r>
          </a:p>
          <a:p>
            <a:pPr marL="0" indent="0">
              <a:buNone/>
            </a:pPr>
            <a:endParaRPr lang="en-US" sz="3500" b="1"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Procedures:</a:t>
            </a:r>
          </a:p>
          <a:p>
            <a:r>
              <a:rPr lang="en-US" sz="3500" dirty="0">
                <a:latin typeface="Times New Roman" panose="02020603050405020304" pitchFamily="18" charset="0"/>
                <a:cs typeface="Times New Roman" panose="02020603050405020304" pitchFamily="18" charset="0"/>
              </a:rPr>
              <a:t>Removal of observations without coordinates (</a:t>
            </a:r>
            <a:r>
              <a:rPr lang="en-US" sz="3500" dirty="0" err="1">
                <a:latin typeface="Times New Roman" panose="02020603050405020304" pitchFamily="18" charset="0"/>
                <a:cs typeface="Times New Roman" panose="02020603050405020304" pitchFamily="18" charset="0"/>
              </a:rPr>
              <a:t>Latitude_Nova</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Longitude_Nova</a:t>
            </a:r>
            <a:r>
              <a:rPr lang="en-US" sz="3500" dirty="0">
                <a:latin typeface="Times New Roman" panose="02020603050405020304" pitchFamily="18" charset="0"/>
                <a:cs typeface="Times New Roman" panose="02020603050405020304" pitchFamily="18" charset="0"/>
              </a:rPr>
              <a:t>).</a:t>
            </a:r>
          </a:p>
          <a:p>
            <a:r>
              <a:rPr lang="en-US" sz="3500" dirty="0">
                <a:latin typeface="Times New Roman" panose="02020603050405020304" pitchFamily="18" charset="0"/>
                <a:cs typeface="Times New Roman" panose="02020603050405020304" pitchFamily="18" charset="0"/>
              </a:rPr>
              <a:t>Conversion to a </a:t>
            </a:r>
            <a:r>
              <a:rPr lang="en-US" sz="3500" dirty="0" err="1">
                <a:latin typeface="Times New Roman" panose="02020603050405020304" pitchFamily="18" charset="0"/>
                <a:cs typeface="Times New Roman" panose="02020603050405020304" pitchFamily="18" charset="0"/>
              </a:rPr>
              <a:t>GeoDataFrame</a:t>
            </a:r>
            <a:r>
              <a:rPr lang="en-US" sz="3500" dirty="0">
                <a:latin typeface="Times New Roman" panose="02020603050405020304" pitchFamily="18" charset="0"/>
                <a:cs typeface="Times New Roman" panose="02020603050405020304" pitchFamily="18" charset="0"/>
              </a:rPr>
              <a:t> with point geometries (EPSG:4326).</a:t>
            </a:r>
          </a:p>
          <a:p>
            <a:r>
              <a:rPr lang="en-US" sz="3500" dirty="0">
                <a:latin typeface="Times New Roman" panose="02020603050405020304" pitchFamily="18" charset="0"/>
                <a:cs typeface="Times New Roman" panose="02020603050405020304" pitchFamily="18" charset="0"/>
              </a:rPr>
              <a:t>Application of a spatial join with the AMP municipal polygons to retain only valid points.</a:t>
            </a:r>
          </a:p>
          <a:p>
            <a:r>
              <a:rPr lang="en-US" sz="3500" dirty="0">
                <a:latin typeface="Times New Roman" panose="02020603050405020304" pitchFamily="18" charset="0"/>
                <a:cs typeface="Times New Roman" panose="02020603050405020304" pitchFamily="18" charset="0"/>
              </a:rPr>
              <a:t>Individual </a:t>
            </a:r>
            <a:r>
              <a:rPr lang="en-US" sz="3500" dirty="0" err="1">
                <a:latin typeface="Times New Roman" panose="02020603050405020304" pitchFamily="18" charset="0"/>
                <a:cs typeface="Times New Roman" panose="02020603050405020304" pitchFamily="18" charset="0"/>
              </a:rPr>
              <a:t>visualisation</a:t>
            </a:r>
            <a:r>
              <a:rPr lang="en-US" sz="3500" dirty="0">
                <a:latin typeface="Times New Roman" panose="02020603050405020304" pitchFamily="18" charset="0"/>
                <a:cs typeface="Times New Roman" panose="02020603050405020304" pitchFamily="18" charset="0"/>
              </a:rPr>
              <a:t> of each indicator based on value-driven </a:t>
            </a:r>
            <a:r>
              <a:rPr lang="en-US" sz="3500" dirty="0" err="1">
                <a:latin typeface="Times New Roman" panose="02020603050405020304" pitchFamily="18" charset="0"/>
                <a:cs typeface="Times New Roman" panose="02020603050405020304" pitchFamily="18" charset="0"/>
              </a:rPr>
              <a:t>colour</a:t>
            </a:r>
            <a:r>
              <a:rPr lang="en-US" sz="3500" dirty="0">
                <a:latin typeface="Times New Roman" panose="02020603050405020304" pitchFamily="18" charset="0"/>
                <a:cs typeface="Times New Roman" panose="02020603050405020304" pitchFamily="18" charset="0"/>
              </a:rPr>
              <a:t> mapping (</a:t>
            </a:r>
            <a:r>
              <a:rPr lang="en-US" sz="3500" dirty="0" err="1">
                <a:latin typeface="Times New Roman" panose="02020603050405020304" pitchFamily="18" charset="0"/>
                <a:cs typeface="Times New Roman" panose="02020603050405020304" pitchFamily="18" charset="0"/>
              </a:rPr>
              <a:t>cmap</a:t>
            </a:r>
            <a:r>
              <a:rPr lang="en-US" sz="3500" dirty="0">
                <a:latin typeface="Times New Roman" panose="02020603050405020304" pitchFamily="18" charset="0"/>
                <a:cs typeface="Times New Roman" panose="02020603050405020304" pitchFamily="18" charset="0"/>
              </a:rPr>
              <a:t> = "</a:t>
            </a:r>
            <a:r>
              <a:rPr lang="en-US" sz="3500" dirty="0" err="1">
                <a:latin typeface="Times New Roman" panose="02020603050405020304" pitchFamily="18" charset="0"/>
                <a:cs typeface="Times New Roman" panose="02020603050405020304" pitchFamily="18" charset="0"/>
              </a:rPr>
              <a:t>viridis</a:t>
            </a:r>
            <a:r>
              <a:rPr lang="en-US" sz="3500" dirty="0">
                <a:latin typeface="Times New Roman" panose="02020603050405020304" pitchFamily="18" charset="0"/>
                <a:cs typeface="Times New Roman" panose="02020603050405020304" pitchFamily="18" charset="0"/>
              </a:rPr>
              <a:t>") over municipal boundaries.</a:t>
            </a:r>
            <a:endParaRPr lang="en-US"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2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14E3C-1228-FC01-0402-93896DDA5E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C552283-0AED-57AB-EC5E-0AB5782FA92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BF889E68-5FD7-C794-CBBD-5324218905C7}"/>
              </a:ext>
            </a:extLst>
          </p:cNvPr>
          <p:cNvSpPr>
            <a:spLocks noGrp="1"/>
          </p:cNvSpPr>
          <p:nvPr>
            <p:ph idx="1"/>
          </p:nvPr>
        </p:nvSpPr>
        <p:spPr>
          <a:xfrm>
            <a:off x="838200" y="1825624"/>
            <a:ext cx="6081611" cy="435886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Spatial Analysis of Points of Interest – Results</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Limitations of Point-Based Visualization:</a:t>
            </a:r>
          </a:p>
          <a:p>
            <a:pPr marL="0" indent="0">
              <a:buNone/>
            </a:pPr>
            <a:r>
              <a:rPr lang="en-US" sz="2000" dirty="0">
                <a:latin typeface="Times New Roman" panose="02020603050405020304" pitchFamily="18" charset="0"/>
                <a:cs typeface="Times New Roman" panose="02020603050405020304" pitchFamily="18" charset="0"/>
              </a:rPr>
              <a:t>The high density of points in urban areas leads to visual overlap, making it difficult to perceive clear spatial </a:t>
            </a:r>
            <a:r>
              <a:rPr lang="en-US" sz="2000" dirty="0" err="1">
                <a:latin typeface="Times New Roman" panose="02020603050405020304" pitchFamily="18" charset="0"/>
                <a:cs typeface="Times New Roman" panose="02020603050405020304" pitchFamily="18" charset="0"/>
              </a:rPr>
              <a:t>patterns.Since</a:t>
            </a:r>
            <a:r>
              <a:rPr lang="en-US" sz="2000" dirty="0">
                <a:latin typeface="Times New Roman" panose="02020603050405020304" pitchFamily="18" charset="0"/>
                <a:cs typeface="Times New Roman" panose="02020603050405020304" pitchFamily="18" charset="0"/>
              </a:rPr>
              <a:t> many points are very close or nearly overlapping, point-based maps are not sufficiently informative to reveal significant territorial differences.</a:t>
            </a:r>
            <a:endParaRPr lang="pt-PT" sz="20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3F8AB1E4-509D-28E6-9D7B-294C26AFD604}"/>
              </a:ext>
            </a:extLst>
          </p:cNvPr>
          <p:cNvPicPr>
            <a:picLocks noChangeAspect="1"/>
          </p:cNvPicPr>
          <p:nvPr/>
        </p:nvPicPr>
        <p:blipFill>
          <a:blip r:embed="rId2"/>
          <a:stretch>
            <a:fillRect/>
          </a:stretch>
        </p:blipFill>
        <p:spPr>
          <a:xfrm>
            <a:off x="7249672" y="1154572"/>
            <a:ext cx="1949842" cy="2265106"/>
          </a:xfrm>
          <a:prstGeom prst="rect">
            <a:avLst/>
          </a:prstGeom>
        </p:spPr>
      </p:pic>
      <p:pic>
        <p:nvPicPr>
          <p:cNvPr id="7" name="Imagem 6">
            <a:extLst>
              <a:ext uri="{FF2B5EF4-FFF2-40B4-BE49-F238E27FC236}">
                <a16:creationId xmlns:a16="http://schemas.microsoft.com/office/drawing/2014/main" id="{C2E38200-3CB7-2FA6-5DB0-1D057D91D8A5}"/>
              </a:ext>
            </a:extLst>
          </p:cNvPr>
          <p:cNvPicPr>
            <a:picLocks noChangeAspect="1"/>
          </p:cNvPicPr>
          <p:nvPr/>
        </p:nvPicPr>
        <p:blipFill>
          <a:blip r:embed="rId3"/>
          <a:stretch>
            <a:fillRect/>
          </a:stretch>
        </p:blipFill>
        <p:spPr>
          <a:xfrm>
            <a:off x="9529372" y="1154572"/>
            <a:ext cx="1941032" cy="2265106"/>
          </a:xfrm>
          <a:prstGeom prst="rect">
            <a:avLst/>
          </a:prstGeom>
        </p:spPr>
      </p:pic>
      <p:pic>
        <p:nvPicPr>
          <p:cNvPr id="9" name="Imagem 8">
            <a:extLst>
              <a:ext uri="{FF2B5EF4-FFF2-40B4-BE49-F238E27FC236}">
                <a16:creationId xmlns:a16="http://schemas.microsoft.com/office/drawing/2014/main" id="{533C3EC6-B36B-DB9F-5D3E-BC327166675D}"/>
              </a:ext>
            </a:extLst>
          </p:cNvPr>
          <p:cNvPicPr>
            <a:picLocks noChangeAspect="1"/>
          </p:cNvPicPr>
          <p:nvPr/>
        </p:nvPicPr>
        <p:blipFill>
          <a:blip r:embed="rId4"/>
          <a:stretch>
            <a:fillRect/>
          </a:stretch>
        </p:blipFill>
        <p:spPr>
          <a:xfrm>
            <a:off x="7249670" y="3438324"/>
            <a:ext cx="1949843" cy="2275388"/>
          </a:xfrm>
          <a:prstGeom prst="rect">
            <a:avLst/>
          </a:prstGeom>
        </p:spPr>
      </p:pic>
      <p:pic>
        <p:nvPicPr>
          <p:cNvPr id="11" name="Imagem 10">
            <a:extLst>
              <a:ext uri="{FF2B5EF4-FFF2-40B4-BE49-F238E27FC236}">
                <a16:creationId xmlns:a16="http://schemas.microsoft.com/office/drawing/2014/main" id="{30793185-274F-2C00-C827-AF36F952B6C3}"/>
              </a:ext>
            </a:extLst>
          </p:cNvPr>
          <p:cNvPicPr>
            <a:picLocks noChangeAspect="1"/>
          </p:cNvPicPr>
          <p:nvPr/>
        </p:nvPicPr>
        <p:blipFill>
          <a:blip r:embed="rId5"/>
          <a:stretch>
            <a:fillRect/>
          </a:stretch>
        </p:blipFill>
        <p:spPr>
          <a:xfrm>
            <a:off x="9520561" y="3438324"/>
            <a:ext cx="1949843" cy="2275388"/>
          </a:xfrm>
          <a:prstGeom prst="rect">
            <a:avLst/>
          </a:prstGeom>
        </p:spPr>
      </p:pic>
    </p:spTree>
    <p:extLst>
      <p:ext uri="{BB962C8B-B14F-4D97-AF65-F5344CB8AC3E}">
        <p14:creationId xmlns:p14="http://schemas.microsoft.com/office/powerpoint/2010/main" val="3775528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30E4-8C48-EB4F-7989-F3F11D283C6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354C0D-ED57-5AB7-9D30-8CE121DB4637}"/>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BC3DB6CF-0885-EE2A-1DBE-17EFB11738DE}"/>
              </a:ext>
            </a:extLst>
          </p:cNvPr>
          <p:cNvSpPr>
            <a:spLocks noGrp="1"/>
          </p:cNvSpPr>
          <p:nvPr>
            <p:ph idx="1"/>
          </p:nvPr>
        </p:nvSpPr>
        <p:spPr>
          <a:xfrm>
            <a:off x="838200" y="1825624"/>
            <a:ext cx="10515600" cy="4358865"/>
          </a:xfrm>
        </p:spPr>
        <p:txBody>
          <a:bodyPr>
            <a:normAutofit fontScale="55000" lnSpcReduction="20000"/>
          </a:bodyPr>
          <a:lstStyle/>
          <a:p>
            <a:pPr marL="0" indent="0">
              <a:buNone/>
            </a:pPr>
            <a:r>
              <a:rPr lang="en-US" sz="4500" b="1" dirty="0">
                <a:latin typeface="Times New Roman" panose="02020603050405020304" pitchFamily="18" charset="0"/>
                <a:cs typeface="Times New Roman" panose="02020603050405020304" pitchFamily="18" charset="0"/>
              </a:rPr>
              <a:t>Aggregated Spatial Analysis by Municipality – Methodology</a:t>
            </a:r>
          </a:p>
          <a:p>
            <a:pPr marL="0" indent="0">
              <a:buNone/>
            </a:pPr>
            <a:endParaRPr lang="en-US" sz="3500" b="1"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Objective:</a:t>
            </a:r>
          </a:p>
          <a:p>
            <a:pPr marL="0" indent="0">
              <a:buNone/>
            </a:pPr>
            <a:r>
              <a:rPr lang="en-US" sz="3500" dirty="0">
                <a:latin typeface="Times New Roman" panose="02020603050405020304" pitchFamily="18" charset="0"/>
                <a:cs typeface="Times New Roman" panose="02020603050405020304" pitchFamily="18" charset="0"/>
              </a:rPr>
              <a:t>Evaluate the average distribution of the IGATP and its sub-indices (</a:t>
            </a:r>
            <a:r>
              <a:rPr lang="en-US" sz="3500" dirty="0" err="1">
                <a:latin typeface="Times New Roman" panose="02020603050405020304" pitchFamily="18" charset="0"/>
                <a:cs typeface="Times New Roman" panose="02020603050405020304" pitchFamily="18" charset="0"/>
              </a:rPr>
              <a:t>Rating_Bayes</a:t>
            </a:r>
            <a:r>
              <a:rPr lang="en-US" sz="3500" dirty="0">
                <a:latin typeface="Times New Roman" panose="02020603050405020304" pitchFamily="18" charset="0"/>
                <a:cs typeface="Times New Roman" panose="02020603050405020304" pitchFamily="18" charset="0"/>
              </a:rPr>
              <a:t>, Popularity, Sentiment) aggregated by municipality within the Porto Metropolitan Area (AMP).</a:t>
            </a:r>
          </a:p>
          <a:p>
            <a:pPr marL="0" indent="0">
              <a:buNone/>
            </a:pPr>
            <a:endParaRPr lang="en-US" sz="3500" b="1"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Procedures:</a:t>
            </a:r>
          </a:p>
          <a:p>
            <a:r>
              <a:rPr lang="en-US" sz="3500" dirty="0">
                <a:latin typeface="Times New Roman" panose="02020603050405020304" pitchFamily="18" charset="0"/>
                <a:cs typeface="Times New Roman" panose="02020603050405020304" pitchFamily="18" charset="0"/>
              </a:rPr>
              <a:t>Performed a spatial join between each point of interest and its corresponding municipality (</a:t>
            </a:r>
            <a:r>
              <a:rPr lang="en-US" sz="3500" dirty="0" err="1">
                <a:latin typeface="Times New Roman" panose="02020603050405020304" pitchFamily="18" charset="0"/>
                <a:cs typeface="Times New Roman" panose="02020603050405020304" pitchFamily="18" charset="0"/>
              </a:rPr>
              <a:t>DICO_right</a:t>
            </a:r>
            <a:r>
              <a:rPr lang="en-US" sz="3500" dirty="0">
                <a:latin typeface="Times New Roman" panose="02020603050405020304" pitchFamily="18" charset="0"/>
                <a:cs typeface="Times New Roman" panose="02020603050405020304" pitchFamily="18" charset="0"/>
              </a:rPr>
              <a:t>).</a:t>
            </a:r>
          </a:p>
          <a:p>
            <a:r>
              <a:rPr lang="en-US" sz="3500" dirty="0">
                <a:latin typeface="Times New Roman" panose="02020603050405020304" pitchFamily="18" charset="0"/>
                <a:cs typeface="Times New Roman" panose="02020603050405020304" pitchFamily="18" charset="0"/>
              </a:rPr>
              <a:t>Calculated the mean score per municipality for each indicator.</a:t>
            </a:r>
          </a:p>
          <a:p>
            <a:r>
              <a:rPr lang="en-US" sz="3500" dirty="0">
                <a:latin typeface="Times New Roman" panose="02020603050405020304" pitchFamily="18" charset="0"/>
                <a:cs typeface="Times New Roman" panose="02020603050405020304" pitchFamily="18" charset="0"/>
              </a:rPr>
              <a:t>Merged results with the municipal shapefile (</a:t>
            </a:r>
            <a:r>
              <a:rPr lang="en-US" sz="3500" dirty="0" err="1">
                <a:latin typeface="Times New Roman" panose="02020603050405020304" pitchFamily="18" charset="0"/>
                <a:cs typeface="Times New Roman" panose="02020603050405020304" pitchFamily="18" charset="0"/>
              </a:rPr>
              <a:t>gdf_mun</a:t>
            </a:r>
            <a:r>
              <a:rPr lang="en-US" sz="3500" dirty="0">
                <a:latin typeface="Times New Roman" panose="02020603050405020304" pitchFamily="18" charset="0"/>
                <a:cs typeface="Times New Roman" panose="02020603050405020304" pitchFamily="18" charset="0"/>
              </a:rPr>
              <a:t>) using a left join.</a:t>
            </a:r>
          </a:p>
          <a:p>
            <a:r>
              <a:rPr lang="en-US" sz="3500" dirty="0">
                <a:latin typeface="Times New Roman" panose="02020603050405020304" pitchFamily="18" charset="0"/>
                <a:cs typeface="Times New Roman" panose="02020603050405020304" pitchFamily="18" charset="0"/>
              </a:rPr>
              <a:t>Created thematic maps with municipal-level averages, </a:t>
            </a:r>
            <a:r>
              <a:rPr lang="en-US" sz="3500" dirty="0" err="1">
                <a:latin typeface="Times New Roman" panose="02020603050405020304" pitchFamily="18" charset="0"/>
                <a:cs typeface="Times New Roman" panose="02020603050405020304" pitchFamily="18" charset="0"/>
              </a:rPr>
              <a:t>coloured</a:t>
            </a:r>
            <a:r>
              <a:rPr lang="en-US" sz="3500" dirty="0">
                <a:latin typeface="Times New Roman" panose="02020603050405020304" pitchFamily="18" charset="0"/>
                <a:cs typeface="Times New Roman" panose="02020603050405020304" pitchFamily="18" charset="0"/>
              </a:rPr>
              <a:t> using the </a:t>
            </a:r>
            <a:r>
              <a:rPr lang="en-US" sz="3500" dirty="0" err="1">
                <a:latin typeface="Times New Roman" panose="02020603050405020304" pitchFamily="18" charset="0"/>
                <a:cs typeface="Times New Roman" panose="02020603050405020304" pitchFamily="18" charset="0"/>
              </a:rPr>
              <a:t>viridis</a:t>
            </a:r>
            <a:r>
              <a:rPr lang="en-US" sz="3500" dirty="0">
                <a:latin typeface="Times New Roman" panose="02020603050405020304" pitchFamily="18" charset="0"/>
                <a:cs typeface="Times New Roman" panose="02020603050405020304" pitchFamily="18" charset="0"/>
              </a:rPr>
              <a:t> scale for visual contrast.</a:t>
            </a:r>
            <a:endParaRPr lang="en-US"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7485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7C21F-3235-75C3-FC3C-08BAD8DDA5F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AD7EC6-7447-69AB-1EEE-3D1FE358FFC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7A25D19F-3187-CB7B-3B03-ABEF21B25B66}"/>
              </a:ext>
            </a:extLst>
          </p:cNvPr>
          <p:cNvSpPr>
            <a:spLocks noGrp="1"/>
          </p:cNvSpPr>
          <p:nvPr>
            <p:ph idx="1"/>
          </p:nvPr>
        </p:nvSpPr>
        <p:spPr>
          <a:xfrm>
            <a:off x="838200" y="1825624"/>
            <a:ext cx="6081611" cy="4358865"/>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Aggregated Spatial Analysis by Municipality – Results</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IGATP – Composite Index:</a:t>
            </a:r>
          </a:p>
          <a:p>
            <a:r>
              <a:rPr lang="en-US" sz="2000" dirty="0">
                <a:latin typeface="Times New Roman" panose="02020603050405020304" pitchFamily="18" charset="0"/>
                <a:cs typeface="Times New Roman" panose="02020603050405020304" pitchFamily="18" charset="0"/>
              </a:rPr>
              <a:t>Municipal averages show very little variation (≈0.48–0.51).</a:t>
            </a:r>
          </a:p>
          <a:p>
            <a:r>
              <a:rPr lang="en-US" sz="2000" dirty="0">
                <a:latin typeface="Times New Roman" panose="02020603050405020304" pitchFamily="18" charset="0"/>
                <a:cs typeface="Times New Roman" panose="02020603050405020304" pitchFamily="18" charset="0"/>
              </a:rPr>
              <a:t>Suggests a regionally balanced level of perceived attractiveness, with minor peaks in Arouca and Vale de Cambra.</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Rating (Bayesian Adjusted):</a:t>
            </a:r>
          </a:p>
          <a:p>
            <a:r>
              <a:rPr lang="en-US" sz="2000" dirty="0">
                <a:latin typeface="Times New Roman" panose="02020603050405020304" pitchFamily="18" charset="0"/>
                <a:cs typeface="Times New Roman" panose="02020603050405020304" pitchFamily="18" charset="0"/>
              </a:rPr>
              <a:t>Also highly uniform across municipalities (≈0.79–0.83), reinforcing consistent user satisfaction.</a:t>
            </a:r>
          </a:p>
        </p:txBody>
      </p:sp>
      <p:pic>
        <p:nvPicPr>
          <p:cNvPr id="6" name="Imagem 5">
            <a:extLst>
              <a:ext uri="{FF2B5EF4-FFF2-40B4-BE49-F238E27FC236}">
                <a16:creationId xmlns:a16="http://schemas.microsoft.com/office/drawing/2014/main" id="{CA5F05EA-AC37-37FB-EEC6-96765611A33A}"/>
              </a:ext>
            </a:extLst>
          </p:cNvPr>
          <p:cNvPicPr>
            <a:picLocks noChangeAspect="1"/>
          </p:cNvPicPr>
          <p:nvPr/>
        </p:nvPicPr>
        <p:blipFill>
          <a:blip r:embed="rId2"/>
          <a:stretch>
            <a:fillRect/>
          </a:stretch>
        </p:blipFill>
        <p:spPr>
          <a:xfrm>
            <a:off x="6919812" y="673512"/>
            <a:ext cx="2188099" cy="2501768"/>
          </a:xfrm>
          <a:prstGeom prst="rect">
            <a:avLst/>
          </a:prstGeom>
        </p:spPr>
      </p:pic>
      <p:pic>
        <p:nvPicPr>
          <p:cNvPr id="10" name="Imagem 9">
            <a:extLst>
              <a:ext uri="{FF2B5EF4-FFF2-40B4-BE49-F238E27FC236}">
                <a16:creationId xmlns:a16="http://schemas.microsoft.com/office/drawing/2014/main" id="{56CE0540-180F-5C1E-3DF9-327DFC8DC567}"/>
              </a:ext>
            </a:extLst>
          </p:cNvPr>
          <p:cNvPicPr>
            <a:picLocks noChangeAspect="1"/>
          </p:cNvPicPr>
          <p:nvPr/>
        </p:nvPicPr>
        <p:blipFill>
          <a:blip r:embed="rId3"/>
          <a:stretch>
            <a:fillRect/>
          </a:stretch>
        </p:blipFill>
        <p:spPr>
          <a:xfrm>
            <a:off x="9228745" y="673512"/>
            <a:ext cx="2165333" cy="2501768"/>
          </a:xfrm>
          <a:prstGeom prst="rect">
            <a:avLst/>
          </a:prstGeom>
        </p:spPr>
      </p:pic>
      <p:pic>
        <p:nvPicPr>
          <p:cNvPr id="13" name="Imagem 12">
            <a:extLst>
              <a:ext uri="{FF2B5EF4-FFF2-40B4-BE49-F238E27FC236}">
                <a16:creationId xmlns:a16="http://schemas.microsoft.com/office/drawing/2014/main" id="{4451E3B5-6ADC-3046-73B9-4BBE629F60B9}"/>
              </a:ext>
            </a:extLst>
          </p:cNvPr>
          <p:cNvPicPr>
            <a:picLocks noChangeAspect="1"/>
          </p:cNvPicPr>
          <p:nvPr/>
        </p:nvPicPr>
        <p:blipFill>
          <a:blip r:embed="rId4"/>
          <a:stretch>
            <a:fillRect/>
          </a:stretch>
        </p:blipFill>
        <p:spPr>
          <a:xfrm>
            <a:off x="6919811" y="3177845"/>
            <a:ext cx="2168199" cy="2501768"/>
          </a:xfrm>
          <a:prstGeom prst="rect">
            <a:avLst/>
          </a:prstGeom>
        </p:spPr>
      </p:pic>
      <p:pic>
        <p:nvPicPr>
          <p:cNvPr id="15" name="Imagem 14">
            <a:extLst>
              <a:ext uri="{FF2B5EF4-FFF2-40B4-BE49-F238E27FC236}">
                <a16:creationId xmlns:a16="http://schemas.microsoft.com/office/drawing/2014/main" id="{1100C8F8-16A6-29D2-AA9D-3C426ACF8EA1}"/>
              </a:ext>
            </a:extLst>
          </p:cNvPr>
          <p:cNvPicPr>
            <a:picLocks noChangeAspect="1"/>
          </p:cNvPicPr>
          <p:nvPr/>
        </p:nvPicPr>
        <p:blipFill>
          <a:blip r:embed="rId5"/>
          <a:stretch>
            <a:fillRect/>
          </a:stretch>
        </p:blipFill>
        <p:spPr>
          <a:xfrm>
            <a:off x="9228745" y="3287386"/>
            <a:ext cx="2165333" cy="2501769"/>
          </a:xfrm>
          <a:prstGeom prst="rect">
            <a:avLst/>
          </a:prstGeom>
        </p:spPr>
      </p:pic>
    </p:spTree>
    <p:extLst>
      <p:ext uri="{BB962C8B-B14F-4D97-AF65-F5344CB8AC3E}">
        <p14:creationId xmlns:p14="http://schemas.microsoft.com/office/powerpoint/2010/main" val="1529283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02EE2-CC30-28FE-34FB-EB68097FD7F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285125-04A1-A9A7-E3B2-BB924BCC061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1C87DCDB-16A9-9A32-DB41-8B0FEB615038}"/>
              </a:ext>
            </a:extLst>
          </p:cNvPr>
          <p:cNvSpPr>
            <a:spLocks noGrp="1"/>
          </p:cNvSpPr>
          <p:nvPr>
            <p:ph idx="1"/>
          </p:nvPr>
        </p:nvSpPr>
        <p:spPr>
          <a:xfrm>
            <a:off x="838200" y="1825624"/>
            <a:ext cx="6081611" cy="4358865"/>
          </a:xfrm>
        </p:spPr>
        <p:txBody>
          <a:bodyPr>
            <a:normAutofit fontScale="70000" lnSpcReduction="20000"/>
          </a:bodyPr>
          <a:lstStyle/>
          <a:p>
            <a:pPr marL="0" indent="0">
              <a:buNone/>
            </a:pPr>
            <a:r>
              <a:rPr lang="en-US" b="1" dirty="0">
                <a:latin typeface="Times New Roman" panose="02020603050405020304" pitchFamily="18" charset="0"/>
                <a:cs typeface="Times New Roman" panose="02020603050405020304" pitchFamily="18" charset="0"/>
              </a:rPr>
              <a:t>Aggregated Spatial Analysis by Municipality – Results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Popularity (Review Count):</a:t>
            </a:r>
          </a:p>
          <a:p>
            <a:r>
              <a:rPr lang="en-US" sz="2000" dirty="0">
                <a:latin typeface="Times New Roman" panose="02020603050405020304" pitchFamily="18" charset="0"/>
                <a:cs typeface="Times New Roman" panose="02020603050405020304" pitchFamily="18" charset="0"/>
              </a:rPr>
              <a:t>Despite low absolute variation (≈0.000–0.009), the distribution is highly unequal:</a:t>
            </a:r>
          </a:p>
          <a:p>
            <a:pPr lvl="1"/>
            <a:r>
              <a:rPr lang="en-US" sz="1600" dirty="0">
                <a:latin typeface="Times New Roman" panose="02020603050405020304" pitchFamily="18" charset="0"/>
                <a:cs typeface="Times New Roman" panose="02020603050405020304" pitchFamily="18" charset="0"/>
              </a:rPr>
              <a:t>A few central municipalities (e.g. Porto, Gaia) concentrate most reviews;</a:t>
            </a:r>
          </a:p>
          <a:p>
            <a:pPr lvl="1"/>
            <a:r>
              <a:rPr lang="en-US" sz="1600" dirty="0">
                <a:latin typeface="Times New Roman" panose="02020603050405020304" pitchFamily="18" charset="0"/>
                <a:cs typeface="Times New Roman" panose="02020603050405020304" pitchFamily="18" charset="0"/>
              </a:rPr>
              <a:t>Many others show near-zero visibility.</a:t>
            </a:r>
          </a:p>
          <a:p>
            <a:r>
              <a:rPr lang="en-US" sz="2000" dirty="0">
                <a:latin typeface="Times New Roman" panose="02020603050405020304" pitchFamily="18" charset="0"/>
                <a:cs typeface="Times New Roman" panose="02020603050405020304" pitchFamily="18" charset="0"/>
              </a:rPr>
              <a:t>The map accentuates this relative disparity due to </a:t>
            </a:r>
            <a:r>
              <a:rPr lang="en-US" sz="2000" dirty="0" err="1">
                <a:latin typeface="Times New Roman" panose="02020603050405020304" pitchFamily="18" charset="0"/>
                <a:cs typeface="Times New Roman" panose="02020603050405020304" pitchFamily="18" charset="0"/>
              </a:rPr>
              <a:t>colour</a:t>
            </a:r>
            <a:r>
              <a:rPr lang="en-US" sz="2000" dirty="0">
                <a:latin typeface="Times New Roman" panose="02020603050405020304" pitchFamily="18" charset="0"/>
                <a:cs typeface="Times New Roman" panose="02020603050405020304" pitchFamily="18" charset="0"/>
              </a:rPr>
              <a:t> scaling.</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Sentiment (Average Polarity Score):</a:t>
            </a:r>
          </a:p>
          <a:p>
            <a:r>
              <a:rPr lang="en-US" sz="2000" dirty="0">
                <a:latin typeface="Times New Roman" panose="02020603050405020304" pitchFamily="18" charset="0"/>
                <a:cs typeface="Times New Roman" panose="02020603050405020304" pitchFamily="18" charset="0"/>
              </a:rPr>
              <a:t>Slightly wider range than rating (≈0.64–0.72).</a:t>
            </a:r>
          </a:p>
          <a:p>
            <a:r>
              <a:rPr lang="en-US" sz="2000" dirty="0">
                <a:latin typeface="Times New Roman" panose="02020603050405020304" pitchFamily="18" charset="0"/>
                <a:cs typeface="Times New Roman" panose="02020603050405020304" pitchFamily="18" charset="0"/>
              </a:rPr>
              <a:t>More positive sentiment observed in the southern and inland municipalities.</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Conclusion:</a:t>
            </a:r>
          </a:p>
          <a:p>
            <a:pPr marL="0" indent="0">
              <a:buNone/>
            </a:pPr>
            <a:r>
              <a:rPr lang="en-US" sz="2000" dirty="0">
                <a:latin typeface="Times New Roman" panose="02020603050405020304" pitchFamily="18" charset="0"/>
                <a:cs typeface="Times New Roman" panose="02020603050405020304" pitchFamily="18" charset="0"/>
              </a:rPr>
              <a:t>While most indicators show limited absolute variation, the Popularity sub-index reveals substantial disparities in digital </a:t>
            </a:r>
            <a:r>
              <a:rPr lang="en-US" sz="2000" dirty="0" err="1">
                <a:latin typeface="Times New Roman" panose="02020603050405020304" pitchFamily="18" charset="0"/>
                <a:cs typeface="Times New Roman" panose="02020603050405020304" pitchFamily="18" charset="0"/>
              </a:rPr>
              <a:t>engagement.This</a:t>
            </a:r>
            <a:r>
              <a:rPr lang="en-US" sz="2000" dirty="0">
                <a:latin typeface="Times New Roman" panose="02020603050405020304" pitchFamily="18" charset="0"/>
                <a:cs typeface="Times New Roman" panose="02020603050405020304" pitchFamily="18" charset="0"/>
              </a:rPr>
              <a:t> municipal-level analysis provides a baseline for the upcoming finer-grained analysis at the parish level.</a:t>
            </a:r>
            <a:endParaRPr lang="pt-PT" sz="2000" dirty="0">
              <a:latin typeface="Times New Roman" panose="02020603050405020304" pitchFamily="18" charset="0"/>
              <a:cs typeface="Times New Roman" panose="02020603050405020304" pitchFamily="18" charset="0"/>
            </a:endParaRPr>
          </a:p>
        </p:txBody>
      </p:sp>
      <p:pic>
        <p:nvPicPr>
          <p:cNvPr id="6" name="Imagem 5">
            <a:extLst>
              <a:ext uri="{FF2B5EF4-FFF2-40B4-BE49-F238E27FC236}">
                <a16:creationId xmlns:a16="http://schemas.microsoft.com/office/drawing/2014/main" id="{67FC6965-16DF-31A6-19E4-C4BB3FFBD17C}"/>
              </a:ext>
            </a:extLst>
          </p:cNvPr>
          <p:cNvPicPr>
            <a:picLocks noChangeAspect="1"/>
          </p:cNvPicPr>
          <p:nvPr/>
        </p:nvPicPr>
        <p:blipFill>
          <a:blip r:embed="rId2"/>
          <a:stretch>
            <a:fillRect/>
          </a:stretch>
        </p:blipFill>
        <p:spPr>
          <a:xfrm>
            <a:off x="6919812" y="673512"/>
            <a:ext cx="2188099" cy="2501768"/>
          </a:xfrm>
          <a:prstGeom prst="rect">
            <a:avLst/>
          </a:prstGeom>
        </p:spPr>
      </p:pic>
      <p:pic>
        <p:nvPicPr>
          <p:cNvPr id="10" name="Imagem 9">
            <a:extLst>
              <a:ext uri="{FF2B5EF4-FFF2-40B4-BE49-F238E27FC236}">
                <a16:creationId xmlns:a16="http://schemas.microsoft.com/office/drawing/2014/main" id="{478390B4-8263-5F61-C9EE-B9677DEEFFAC}"/>
              </a:ext>
            </a:extLst>
          </p:cNvPr>
          <p:cNvPicPr>
            <a:picLocks noChangeAspect="1"/>
          </p:cNvPicPr>
          <p:nvPr/>
        </p:nvPicPr>
        <p:blipFill>
          <a:blip r:embed="rId3"/>
          <a:stretch>
            <a:fillRect/>
          </a:stretch>
        </p:blipFill>
        <p:spPr>
          <a:xfrm>
            <a:off x="9228745" y="673512"/>
            <a:ext cx="2165333" cy="2501768"/>
          </a:xfrm>
          <a:prstGeom prst="rect">
            <a:avLst/>
          </a:prstGeom>
        </p:spPr>
      </p:pic>
      <p:pic>
        <p:nvPicPr>
          <p:cNvPr id="13" name="Imagem 12">
            <a:extLst>
              <a:ext uri="{FF2B5EF4-FFF2-40B4-BE49-F238E27FC236}">
                <a16:creationId xmlns:a16="http://schemas.microsoft.com/office/drawing/2014/main" id="{4B095F41-DAC3-639F-1618-AD2118CED24D}"/>
              </a:ext>
            </a:extLst>
          </p:cNvPr>
          <p:cNvPicPr>
            <a:picLocks noChangeAspect="1"/>
          </p:cNvPicPr>
          <p:nvPr/>
        </p:nvPicPr>
        <p:blipFill>
          <a:blip r:embed="rId4"/>
          <a:stretch>
            <a:fillRect/>
          </a:stretch>
        </p:blipFill>
        <p:spPr>
          <a:xfrm>
            <a:off x="6919811" y="3177845"/>
            <a:ext cx="2168199" cy="2501768"/>
          </a:xfrm>
          <a:prstGeom prst="rect">
            <a:avLst/>
          </a:prstGeom>
        </p:spPr>
      </p:pic>
      <p:pic>
        <p:nvPicPr>
          <p:cNvPr id="15" name="Imagem 14">
            <a:extLst>
              <a:ext uri="{FF2B5EF4-FFF2-40B4-BE49-F238E27FC236}">
                <a16:creationId xmlns:a16="http://schemas.microsoft.com/office/drawing/2014/main" id="{1FD982FC-3536-2C57-0B1C-907255721EDC}"/>
              </a:ext>
            </a:extLst>
          </p:cNvPr>
          <p:cNvPicPr>
            <a:picLocks noChangeAspect="1"/>
          </p:cNvPicPr>
          <p:nvPr/>
        </p:nvPicPr>
        <p:blipFill>
          <a:blip r:embed="rId5"/>
          <a:stretch>
            <a:fillRect/>
          </a:stretch>
        </p:blipFill>
        <p:spPr>
          <a:xfrm>
            <a:off x="9228745" y="3287386"/>
            <a:ext cx="2165333" cy="2501769"/>
          </a:xfrm>
          <a:prstGeom prst="rect">
            <a:avLst/>
          </a:prstGeom>
        </p:spPr>
      </p:pic>
    </p:spTree>
    <p:extLst>
      <p:ext uri="{BB962C8B-B14F-4D97-AF65-F5344CB8AC3E}">
        <p14:creationId xmlns:p14="http://schemas.microsoft.com/office/powerpoint/2010/main" val="1966705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BB615-72EA-8160-EA90-708F73AD29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4613F8-2FE8-60CB-30E6-798F27E7B9B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56BE4754-2BAF-D03A-7D95-40263449B1E8}"/>
              </a:ext>
            </a:extLst>
          </p:cNvPr>
          <p:cNvSpPr>
            <a:spLocks noGrp="1"/>
          </p:cNvSpPr>
          <p:nvPr>
            <p:ph idx="1"/>
          </p:nvPr>
        </p:nvSpPr>
        <p:spPr>
          <a:xfrm>
            <a:off x="838200" y="1825624"/>
            <a:ext cx="10515600" cy="4358865"/>
          </a:xfrm>
        </p:spPr>
        <p:txBody>
          <a:bodyPr>
            <a:normAutofit fontScale="47500" lnSpcReduction="20000"/>
          </a:bodyPr>
          <a:lstStyle/>
          <a:p>
            <a:pPr marL="0" indent="0">
              <a:buNone/>
            </a:pPr>
            <a:r>
              <a:rPr lang="en-US" sz="4500" b="1" dirty="0">
                <a:latin typeface="Times New Roman" panose="02020603050405020304" pitchFamily="18" charset="0"/>
                <a:cs typeface="Times New Roman" panose="02020603050405020304" pitchFamily="18" charset="0"/>
              </a:rPr>
              <a:t>Aggregated Spatial Analysis by Parish – Methodology</a:t>
            </a:r>
          </a:p>
          <a:p>
            <a:pPr marL="0" indent="0">
              <a:buNone/>
            </a:pPr>
            <a:endParaRPr lang="en-US" sz="3500" b="1"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Objective:</a:t>
            </a:r>
          </a:p>
          <a:p>
            <a:pPr marL="0" indent="0">
              <a:buNone/>
            </a:pPr>
            <a:r>
              <a:rPr lang="en-US" sz="3500" dirty="0">
                <a:latin typeface="Times New Roman" panose="02020603050405020304" pitchFamily="18" charset="0"/>
                <a:cs typeface="Times New Roman" panose="02020603050405020304" pitchFamily="18" charset="0"/>
              </a:rPr>
              <a:t>To </a:t>
            </a:r>
            <a:r>
              <a:rPr lang="en-US" sz="3500" dirty="0" err="1">
                <a:latin typeface="Times New Roman" panose="02020603050405020304" pitchFamily="18" charset="0"/>
                <a:cs typeface="Times New Roman" panose="02020603050405020304" pitchFamily="18" charset="0"/>
              </a:rPr>
              <a:t>analyse</a:t>
            </a:r>
            <a:r>
              <a:rPr lang="en-US" sz="3500" dirty="0">
                <a:latin typeface="Times New Roman" panose="02020603050405020304" pitchFamily="18" charset="0"/>
                <a:cs typeface="Times New Roman" panose="02020603050405020304" pitchFamily="18" charset="0"/>
              </a:rPr>
              <a:t> the spatial distribution of the IGATP and its sub-indices (</a:t>
            </a:r>
            <a:r>
              <a:rPr lang="en-US" sz="3500" dirty="0" err="1">
                <a:latin typeface="Times New Roman" panose="02020603050405020304" pitchFamily="18" charset="0"/>
                <a:cs typeface="Times New Roman" panose="02020603050405020304" pitchFamily="18" charset="0"/>
              </a:rPr>
              <a:t>Rating_Bayes</a:t>
            </a:r>
            <a:r>
              <a:rPr lang="en-US" sz="3500" dirty="0">
                <a:latin typeface="Times New Roman" panose="02020603050405020304" pitchFamily="18" charset="0"/>
                <a:cs typeface="Times New Roman" panose="02020603050405020304" pitchFamily="18" charset="0"/>
              </a:rPr>
              <a:t>, Popularity, and Sentiment) at the parish level within the Porto Metropolitan Area (AMP), allowing for finer-grained detection of local patterns not visible at the municipal scale.</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Procedures:</a:t>
            </a:r>
          </a:p>
          <a:p>
            <a:r>
              <a:rPr lang="en-US" sz="3500" dirty="0">
                <a:latin typeface="Times New Roman" panose="02020603050405020304" pitchFamily="18" charset="0"/>
                <a:cs typeface="Times New Roman" panose="02020603050405020304" pitchFamily="18" charset="0"/>
              </a:rPr>
              <a:t>A spatial join was performed between the georeferenced points (</a:t>
            </a:r>
            <a:r>
              <a:rPr lang="en-US" sz="3500" dirty="0" err="1">
                <a:latin typeface="Times New Roman" panose="02020603050405020304" pitchFamily="18" charset="0"/>
                <a:cs typeface="Times New Roman" panose="02020603050405020304" pitchFamily="18" charset="0"/>
              </a:rPr>
              <a:t>gdf_points</a:t>
            </a:r>
            <a:r>
              <a:rPr lang="en-US" sz="3500" dirty="0">
                <a:latin typeface="Times New Roman" panose="02020603050405020304" pitchFamily="18" charset="0"/>
                <a:cs typeface="Times New Roman" panose="02020603050405020304" pitchFamily="18" charset="0"/>
              </a:rPr>
              <a:t>) and the parish polygons (</a:t>
            </a:r>
            <a:r>
              <a:rPr lang="en-US" sz="3500" dirty="0" err="1">
                <a:latin typeface="Times New Roman" panose="02020603050405020304" pitchFamily="18" charset="0"/>
                <a:cs typeface="Times New Roman" panose="02020603050405020304" pitchFamily="18" charset="0"/>
              </a:rPr>
              <a:t>gdf_freg</a:t>
            </a:r>
            <a:r>
              <a:rPr lang="en-US" sz="3500" dirty="0">
                <a:latin typeface="Times New Roman" panose="02020603050405020304" pitchFamily="18" charset="0"/>
                <a:cs typeface="Times New Roman" panose="02020603050405020304" pitchFamily="18" charset="0"/>
              </a:rPr>
              <a:t>) using the within predicate.</a:t>
            </a:r>
          </a:p>
          <a:p>
            <a:r>
              <a:rPr lang="en-US" sz="3500" dirty="0">
                <a:latin typeface="Times New Roman" panose="02020603050405020304" pitchFamily="18" charset="0"/>
                <a:cs typeface="Times New Roman" panose="02020603050405020304" pitchFamily="18" charset="0"/>
              </a:rPr>
              <a:t>For each parish (</a:t>
            </a:r>
            <a:r>
              <a:rPr lang="en-US" sz="3500" dirty="0" err="1">
                <a:latin typeface="Times New Roman" panose="02020603050405020304" pitchFamily="18" charset="0"/>
                <a:cs typeface="Times New Roman" panose="02020603050405020304" pitchFamily="18" charset="0"/>
              </a:rPr>
              <a:t>DICOFRE_le</a:t>
            </a:r>
            <a:r>
              <a:rPr lang="en-US" sz="3500" dirty="0">
                <a:latin typeface="Times New Roman" panose="02020603050405020304" pitchFamily="18" charset="0"/>
                <a:cs typeface="Times New Roman" panose="02020603050405020304" pitchFamily="18" charset="0"/>
              </a:rPr>
              <a:t>), the mean value of each index was calculated.</a:t>
            </a:r>
          </a:p>
          <a:p>
            <a:r>
              <a:rPr lang="en-US" sz="3500" dirty="0">
                <a:latin typeface="Times New Roman" panose="02020603050405020304" pitchFamily="18" charset="0"/>
                <a:cs typeface="Times New Roman" panose="02020603050405020304" pitchFamily="18" charset="0"/>
              </a:rPr>
              <a:t>These averages were then merged with the parish shapefile for spatial </a:t>
            </a:r>
            <a:r>
              <a:rPr lang="en-US" sz="3500" dirty="0" err="1">
                <a:latin typeface="Times New Roman" panose="02020603050405020304" pitchFamily="18" charset="0"/>
                <a:cs typeface="Times New Roman" panose="02020603050405020304" pitchFamily="18" charset="0"/>
              </a:rPr>
              <a:t>visualisation</a:t>
            </a:r>
            <a:r>
              <a:rPr lang="en-US" sz="3500" dirty="0">
                <a:latin typeface="Times New Roman" panose="02020603050405020304" pitchFamily="18" charset="0"/>
                <a:cs typeface="Times New Roman" panose="02020603050405020304" pitchFamily="18" charset="0"/>
              </a:rPr>
              <a:t>.</a:t>
            </a:r>
          </a:p>
          <a:p>
            <a:r>
              <a:rPr lang="en-US" sz="3500" dirty="0">
                <a:latin typeface="Times New Roman" panose="02020603050405020304" pitchFamily="18" charset="0"/>
                <a:cs typeface="Times New Roman" panose="02020603050405020304" pitchFamily="18" charset="0"/>
              </a:rPr>
              <a:t>Thematic maps were generated using a continuous </a:t>
            </a:r>
            <a:r>
              <a:rPr lang="en-US" sz="3500" dirty="0" err="1">
                <a:latin typeface="Times New Roman" panose="02020603050405020304" pitchFamily="18" charset="0"/>
                <a:cs typeface="Times New Roman" panose="02020603050405020304" pitchFamily="18" charset="0"/>
              </a:rPr>
              <a:t>colour</a:t>
            </a:r>
            <a:r>
              <a:rPr lang="en-US" sz="3500" dirty="0">
                <a:latin typeface="Times New Roman" panose="02020603050405020304" pitchFamily="18" charset="0"/>
                <a:cs typeface="Times New Roman" panose="02020603050405020304" pitchFamily="18" charset="0"/>
              </a:rPr>
              <a:t> scale (</a:t>
            </a:r>
            <a:r>
              <a:rPr lang="en-US" sz="3500" dirty="0" err="1">
                <a:latin typeface="Times New Roman" panose="02020603050405020304" pitchFamily="18" charset="0"/>
                <a:cs typeface="Times New Roman" panose="02020603050405020304" pitchFamily="18" charset="0"/>
              </a:rPr>
              <a:t>viridis</a:t>
            </a:r>
            <a:r>
              <a:rPr lang="en-US" sz="3500" dirty="0">
                <a:latin typeface="Times New Roman" panose="02020603050405020304" pitchFamily="18" charset="0"/>
                <a:cs typeface="Times New Roman" panose="02020603050405020304" pitchFamily="18" charset="0"/>
              </a:rPr>
              <a:t>) to facilitate comparative interpretation across parishes.</a:t>
            </a:r>
          </a:p>
          <a:p>
            <a:pPr marL="0" indent="0">
              <a:buNone/>
            </a:pPr>
            <a:r>
              <a:rPr lang="en-US" sz="3500" b="1" dirty="0">
                <a:latin typeface="Times New Roman" panose="02020603050405020304" pitchFamily="18" charset="0"/>
                <a:cs typeface="Times New Roman" panose="02020603050405020304" pitchFamily="18" charset="0"/>
              </a:rPr>
              <a:t>Note: </a:t>
            </a:r>
            <a:r>
              <a:rPr lang="en-US" sz="3500" dirty="0">
                <a:latin typeface="Times New Roman" panose="02020603050405020304" pitchFamily="18" charset="0"/>
                <a:cs typeface="Times New Roman" panose="02020603050405020304" pitchFamily="18" charset="0"/>
              </a:rPr>
              <a:t>Some parishes do not contain any georeferenced points, resulting in missing values (</a:t>
            </a:r>
            <a:r>
              <a:rPr lang="en-US" sz="3500" dirty="0" err="1">
                <a:latin typeface="Times New Roman" panose="02020603050405020304" pitchFamily="18" charset="0"/>
                <a:cs typeface="Times New Roman" panose="02020603050405020304" pitchFamily="18" charset="0"/>
              </a:rPr>
              <a:t>NaNs</a:t>
            </a:r>
            <a:r>
              <a:rPr lang="en-US" sz="3500" dirty="0">
                <a:latin typeface="Times New Roman" panose="02020603050405020304" pitchFamily="18" charset="0"/>
                <a:cs typeface="Times New Roman" panose="02020603050405020304" pitchFamily="18" charset="0"/>
              </a:rPr>
              <a:t>) for one or more indices. These gaps reflect either low digital representation or absence of reviewed points of interest.</a:t>
            </a:r>
            <a:endParaRPr lang="en-US"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7799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70FBC-B1EE-DC08-805A-AAF26FC2D277}"/>
              </a:ext>
            </a:extLst>
          </p:cNvPr>
          <p:cNvSpPr>
            <a:spLocks noGrp="1"/>
          </p:cNvSpPr>
          <p:nvPr>
            <p:ph type="title"/>
          </p:nvPr>
        </p:nvSpPr>
        <p:spPr/>
        <p:txBody>
          <a:bodyPr/>
          <a:lstStyle/>
          <a:p>
            <a:r>
              <a:rPr lang="pt-PT" b="1" dirty="0" err="1">
                <a:solidFill>
                  <a:srgbClr val="0070C0"/>
                </a:solidFill>
                <a:latin typeface="Times New Roman" panose="02020603050405020304" pitchFamily="18" charset="0"/>
                <a:cs typeface="Times New Roman" panose="02020603050405020304" pitchFamily="18" charset="0"/>
              </a:rPr>
              <a:t>Database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Structure</a:t>
            </a:r>
            <a:endParaRPr lang="pt-PT" b="1" dirty="0">
              <a:solidFill>
                <a:srgbClr val="0070C0"/>
              </a:solidFill>
              <a:latin typeface="Times New Roman" panose="02020603050405020304" pitchFamily="18" charset="0"/>
              <a:cs typeface="Times New Roman" panose="02020603050405020304" pitchFamily="18" charset="0"/>
            </a:endParaRPr>
          </a:p>
        </p:txBody>
      </p:sp>
      <p:pic>
        <p:nvPicPr>
          <p:cNvPr id="7" name="Marcador de Posição de Conteúdo 6">
            <a:extLst>
              <a:ext uri="{FF2B5EF4-FFF2-40B4-BE49-F238E27FC236}">
                <a16:creationId xmlns:a16="http://schemas.microsoft.com/office/drawing/2014/main" id="{F04A5A2A-6AF5-039F-46FB-184D38C8D3BF}"/>
              </a:ext>
            </a:extLst>
          </p:cNvPr>
          <p:cNvPicPr>
            <a:picLocks noGrp="1" noChangeAspect="1"/>
          </p:cNvPicPr>
          <p:nvPr>
            <p:ph idx="1"/>
          </p:nvPr>
        </p:nvPicPr>
        <p:blipFill>
          <a:blip r:embed="rId2"/>
          <a:stretch>
            <a:fillRect/>
          </a:stretch>
        </p:blipFill>
        <p:spPr>
          <a:xfrm>
            <a:off x="1613719" y="2089873"/>
            <a:ext cx="8964561" cy="1759504"/>
          </a:xfrm>
        </p:spPr>
      </p:pic>
      <p:sp>
        <p:nvSpPr>
          <p:cNvPr id="8" name="Rectangle 3">
            <a:extLst>
              <a:ext uri="{FF2B5EF4-FFF2-40B4-BE49-F238E27FC236}">
                <a16:creationId xmlns:a16="http://schemas.microsoft.com/office/drawing/2014/main" id="{F3ABC3D8-CF13-01FB-3CE5-267856A11A92}"/>
              </a:ext>
            </a:extLst>
          </p:cNvPr>
          <p:cNvSpPr txBox="1">
            <a:spLocks noChangeArrowheads="1"/>
          </p:cNvSpPr>
          <p:nvPr/>
        </p:nvSpPr>
        <p:spPr bwMode="auto">
          <a:xfrm>
            <a:off x="838200" y="1644062"/>
            <a:ext cx="10515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0" fontAlgn="base" hangingPunct="0">
              <a:lnSpc>
                <a:spcPct val="100000"/>
              </a:lnSpc>
              <a:spcBef>
                <a:spcPct val="0"/>
              </a:spcBef>
              <a:spcAft>
                <a:spcPct val="0"/>
              </a:spcAft>
              <a:buFontTx/>
              <a:buNone/>
            </a:pPr>
            <a:r>
              <a:rPr lang="en-US" sz="1800" b="1" dirty="0">
                <a:latin typeface="Times New Roman" panose="02020603050405020304" pitchFamily="18" charset="0"/>
                <a:ea typeface="+mj-ea"/>
                <a:cs typeface="Times New Roman" panose="02020603050405020304" pitchFamily="18" charset="0"/>
              </a:rPr>
              <a:t>Ratings (google_places_AMP_with_coordinates.csv)</a:t>
            </a:r>
            <a:endParaRPr lang="pt-PT" altLang="pt-PT" sz="1800" dirty="0">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95B8A57E-F0AD-A443-5062-1F0175D6AC3F}"/>
              </a:ext>
            </a:extLst>
          </p:cNvPr>
          <p:cNvSpPr txBox="1">
            <a:spLocks noChangeArrowheads="1"/>
          </p:cNvSpPr>
          <p:nvPr/>
        </p:nvSpPr>
        <p:spPr bwMode="auto">
          <a:xfrm>
            <a:off x="838200" y="4125693"/>
            <a:ext cx="10515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0" fontAlgn="base" hangingPunct="0">
              <a:lnSpc>
                <a:spcPct val="100000"/>
              </a:lnSpc>
              <a:spcBef>
                <a:spcPct val="0"/>
              </a:spcBef>
              <a:spcAft>
                <a:spcPct val="0"/>
              </a:spcAft>
              <a:buFontTx/>
              <a:buNone/>
            </a:pPr>
            <a:r>
              <a:rPr lang="en-US" sz="1800" b="1" dirty="0">
                <a:latin typeface="Times New Roman" panose="02020603050405020304" pitchFamily="18" charset="0"/>
                <a:ea typeface="+mj-ea"/>
                <a:cs typeface="Times New Roman" panose="02020603050405020304" pitchFamily="18" charset="0"/>
              </a:rPr>
              <a:t>Comments (comments_google_maps_AMP.csv)</a:t>
            </a:r>
            <a:endParaRPr lang="pt-PT" altLang="pt-PT" sz="1800" dirty="0">
              <a:latin typeface="Times New Roman" panose="02020603050405020304" pitchFamily="18" charset="0"/>
              <a:cs typeface="Times New Roman" panose="02020603050405020304" pitchFamily="18" charset="0"/>
            </a:endParaRPr>
          </a:p>
        </p:txBody>
      </p:sp>
      <p:pic>
        <p:nvPicPr>
          <p:cNvPr id="11" name="Imagem 10">
            <a:extLst>
              <a:ext uri="{FF2B5EF4-FFF2-40B4-BE49-F238E27FC236}">
                <a16:creationId xmlns:a16="http://schemas.microsoft.com/office/drawing/2014/main" id="{4E41B625-1199-3D4C-CC32-0E3933A68722}"/>
              </a:ext>
            </a:extLst>
          </p:cNvPr>
          <p:cNvPicPr>
            <a:picLocks noChangeAspect="1"/>
          </p:cNvPicPr>
          <p:nvPr/>
        </p:nvPicPr>
        <p:blipFill>
          <a:blip r:embed="rId3"/>
          <a:stretch>
            <a:fillRect/>
          </a:stretch>
        </p:blipFill>
        <p:spPr>
          <a:xfrm>
            <a:off x="2664186" y="4598681"/>
            <a:ext cx="6863628" cy="1766874"/>
          </a:xfrm>
          <a:prstGeom prst="rect">
            <a:avLst/>
          </a:prstGeom>
        </p:spPr>
      </p:pic>
    </p:spTree>
    <p:extLst>
      <p:ext uri="{BB962C8B-B14F-4D97-AF65-F5344CB8AC3E}">
        <p14:creationId xmlns:p14="http://schemas.microsoft.com/office/powerpoint/2010/main" val="15822833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B7BD-6F0E-8D8B-B4FC-E881B8CB77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F4C372-542D-3993-93E7-B437EE80F52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CFEC7CB2-6BCF-EE7C-6EB2-912255599E82}"/>
              </a:ext>
            </a:extLst>
          </p:cNvPr>
          <p:cNvSpPr>
            <a:spLocks noGrp="1"/>
          </p:cNvSpPr>
          <p:nvPr>
            <p:ph idx="1"/>
          </p:nvPr>
        </p:nvSpPr>
        <p:spPr>
          <a:xfrm>
            <a:off x="838201" y="1825624"/>
            <a:ext cx="5630484" cy="4358865"/>
          </a:xfrm>
        </p:spPr>
        <p:txBody>
          <a:bodyPr>
            <a:normAutofit fontScale="85000" lnSpcReduction="20000"/>
          </a:bodyPr>
          <a:lstStyle/>
          <a:p>
            <a:pPr marL="0" indent="0">
              <a:buNone/>
            </a:pPr>
            <a:r>
              <a:rPr lang="en-US" sz="4500" b="1" dirty="0">
                <a:latin typeface="Times New Roman" panose="02020603050405020304" pitchFamily="18" charset="0"/>
                <a:cs typeface="Times New Roman" panose="02020603050405020304" pitchFamily="18" charset="0"/>
              </a:rPr>
              <a:t>Aggregated Spatial Analysis by </a:t>
            </a:r>
            <a:r>
              <a:rPr lang="en-US" sz="4500" b="1" dirty="0" err="1">
                <a:latin typeface="Times New Roman" panose="02020603050405020304" pitchFamily="18" charset="0"/>
                <a:cs typeface="Times New Roman" panose="02020603050405020304" pitchFamily="18" charset="0"/>
              </a:rPr>
              <a:t>Parich</a:t>
            </a:r>
            <a:r>
              <a:rPr lang="en-US" sz="4500" b="1" dirty="0">
                <a:latin typeface="Times New Roman" panose="02020603050405020304" pitchFamily="18" charset="0"/>
                <a:cs typeface="Times New Roman" panose="02020603050405020304" pitchFamily="18" charset="0"/>
              </a:rPr>
              <a:t> – Results</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IGATP – Global Index:</a:t>
            </a:r>
          </a:p>
          <a:p>
            <a:r>
              <a:rPr lang="en-US" sz="2000" dirty="0">
                <a:latin typeface="Times New Roman" panose="02020603050405020304" pitchFamily="18" charset="0"/>
                <a:cs typeface="Times New Roman" panose="02020603050405020304" pitchFamily="18" charset="0"/>
              </a:rPr>
              <a:t>Mean values range between ≈0.30 and 0.55.</a:t>
            </a:r>
          </a:p>
          <a:p>
            <a:r>
              <a:rPr lang="en-US" sz="2000" dirty="0">
                <a:latin typeface="Times New Roman" panose="02020603050405020304" pitchFamily="18" charset="0"/>
                <a:cs typeface="Times New Roman" panose="02020603050405020304" pitchFamily="18" charset="0"/>
              </a:rPr>
              <a:t>Greater heterogeneity is observed compared to the municipal scale, with some inland parishes and those in southern Arouca standing out positively.</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Rating (Bayesian Adjusted):</a:t>
            </a:r>
          </a:p>
          <a:p>
            <a:r>
              <a:rPr lang="en-US" sz="2000" dirty="0">
                <a:latin typeface="Times New Roman" panose="02020603050405020304" pitchFamily="18" charset="0"/>
                <a:cs typeface="Times New Roman" panose="02020603050405020304" pitchFamily="18" charset="0"/>
              </a:rPr>
              <a:t>Generally positive distribution, with some more inland parishes showing average values above 0.90.</a:t>
            </a:r>
          </a:p>
          <a:p>
            <a:r>
              <a:rPr lang="en-US" sz="2000" dirty="0">
                <a:latin typeface="Times New Roman" panose="02020603050405020304" pitchFamily="18" charset="0"/>
                <a:cs typeface="Times New Roman" panose="02020603050405020304" pitchFamily="18" charset="0"/>
              </a:rPr>
              <a:t>Two parishes exhibit atypically low values (below 0.60).</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AFF7F761-BF78-F1AF-4D6C-1B9977EDC7E6}"/>
              </a:ext>
            </a:extLst>
          </p:cNvPr>
          <p:cNvPicPr>
            <a:picLocks noChangeAspect="1"/>
          </p:cNvPicPr>
          <p:nvPr/>
        </p:nvPicPr>
        <p:blipFill>
          <a:blip r:embed="rId2"/>
          <a:stretch>
            <a:fillRect/>
          </a:stretch>
        </p:blipFill>
        <p:spPr>
          <a:xfrm>
            <a:off x="6597845" y="513149"/>
            <a:ext cx="2357940" cy="2636606"/>
          </a:xfrm>
          <a:prstGeom prst="rect">
            <a:avLst/>
          </a:prstGeom>
        </p:spPr>
      </p:pic>
      <p:pic>
        <p:nvPicPr>
          <p:cNvPr id="8" name="Imagem 7">
            <a:extLst>
              <a:ext uri="{FF2B5EF4-FFF2-40B4-BE49-F238E27FC236}">
                <a16:creationId xmlns:a16="http://schemas.microsoft.com/office/drawing/2014/main" id="{04BEA042-0811-534D-40DB-CC05DDB2E148}"/>
              </a:ext>
            </a:extLst>
          </p:cNvPr>
          <p:cNvPicPr>
            <a:picLocks noChangeAspect="1"/>
          </p:cNvPicPr>
          <p:nvPr/>
        </p:nvPicPr>
        <p:blipFill>
          <a:blip r:embed="rId3"/>
          <a:stretch>
            <a:fillRect/>
          </a:stretch>
        </p:blipFill>
        <p:spPr>
          <a:xfrm>
            <a:off x="9046262" y="513149"/>
            <a:ext cx="2347815" cy="2649369"/>
          </a:xfrm>
          <a:prstGeom prst="rect">
            <a:avLst/>
          </a:prstGeom>
        </p:spPr>
      </p:pic>
      <p:pic>
        <p:nvPicPr>
          <p:cNvPr id="11" name="Imagem 10">
            <a:extLst>
              <a:ext uri="{FF2B5EF4-FFF2-40B4-BE49-F238E27FC236}">
                <a16:creationId xmlns:a16="http://schemas.microsoft.com/office/drawing/2014/main" id="{E1AFCDBC-A4C8-1B15-C301-631B7773DB63}"/>
              </a:ext>
            </a:extLst>
          </p:cNvPr>
          <p:cNvPicPr>
            <a:picLocks noChangeAspect="1"/>
          </p:cNvPicPr>
          <p:nvPr/>
        </p:nvPicPr>
        <p:blipFill>
          <a:blip r:embed="rId4"/>
          <a:stretch>
            <a:fillRect/>
          </a:stretch>
        </p:blipFill>
        <p:spPr>
          <a:xfrm>
            <a:off x="6468684" y="3268483"/>
            <a:ext cx="2487101" cy="2797277"/>
          </a:xfrm>
          <a:prstGeom prst="rect">
            <a:avLst/>
          </a:prstGeom>
        </p:spPr>
      </p:pic>
      <p:pic>
        <p:nvPicPr>
          <p:cNvPr id="14" name="Imagem 13">
            <a:extLst>
              <a:ext uri="{FF2B5EF4-FFF2-40B4-BE49-F238E27FC236}">
                <a16:creationId xmlns:a16="http://schemas.microsoft.com/office/drawing/2014/main" id="{8463ED29-C005-B9FD-C1CD-AE8960599190}"/>
              </a:ext>
            </a:extLst>
          </p:cNvPr>
          <p:cNvPicPr>
            <a:picLocks noChangeAspect="1"/>
          </p:cNvPicPr>
          <p:nvPr/>
        </p:nvPicPr>
        <p:blipFill>
          <a:blip r:embed="rId5"/>
          <a:stretch>
            <a:fillRect/>
          </a:stretch>
        </p:blipFill>
        <p:spPr>
          <a:xfrm>
            <a:off x="9046262" y="3310543"/>
            <a:ext cx="2441616" cy="2755218"/>
          </a:xfrm>
          <a:prstGeom prst="rect">
            <a:avLst/>
          </a:prstGeom>
        </p:spPr>
      </p:pic>
    </p:spTree>
    <p:extLst>
      <p:ext uri="{BB962C8B-B14F-4D97-AF65-F5344CB8AC3E}">
        <p14:creationId xmlns:p14="http://schemas.microsoft.com/office/powerpoint/2010/main" val="12460066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A1B1F-DEC9-E07C-B121-14EF018540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0FD5B3-B52B-438D-2725-E24F62BD4591}"/>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6CFF92B9-46CD-BF38-1198-A95D24EF1ACC}"/>
              </a:ext>
            </a:extLst>
          </p:cNvPr>
          <p:cNvSpPr>
            <a:spLocks noGrp="1"/>
          </p:cNvSpPr>
          <p:nvPr>
            <p:ph idx="1"/>
          </p:nvPr>
        </p:nvSpPr>
        <p:spPr>
          <a:xfrm>
            <a:off x="838201" y="1825624"/>
            <a:ext cx="5630484" cy="4358865"/>
          </a:xfrm>
        </p:spPr>
        <p:txBody>
          <a:bodyPr>
            <a:normAutofit fontScale="55000" lnSpcReduction="20000"/>
          </a:bodyPr>
          <a:lstStyle/>
          <a:p>
            <a:pPr marL="0" indent="0">
              <a:buNone/>
            </a:pPr>
            <a:r>
              <a:rPr lang="en-US" sz="4500" b="1" dirty="0">
                <a:latin typeface="Times New Roman" panose="02020603050405020304" pitchFamily="18" charset="0"/>
                <a:cs typeface="Times New Roman" panose="02020603050405020304" pitchFamily="18" charset="0"/>
              </a:rPr>
              <a:t>Aggregated Spatial Analysis by </a:t>
            </a:r>
            <a:r>
              <a:rPr lang="en-US" sz="4500" b="1" dirty="0" err="1">
                <a:latin typeface="Times New Roman" panose="02020603050405020304" pitchFamily="18" charset="0"/>
                <a:cs typeface="Times New Roman" panose="02020603050405020304" pitchFamily="18" charset="0"/>
              </a:rPr>
              <a:t>Parich</a:t>
            </a:r>
            <a:r>
              <a:rPr lang="en-US" sz="4500" b="1" dirty="0">
                <a:latin typeface="Times New Roman" panose="02020603050405020304" pitchFamily="18" charset="0"/>
                <a:cs typeface="Times New Roman" panose="02020603050405020304" pitchFamily="18" charset="0"/>
              </a:rPr>
              <a:t> – Results</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Popularity (Review Count):</a:t>
            </a:r>
          </a:p>
          <a:p>
            <a:r>
              <a:rPr lang="en-US" sz="2200" dirty="0">
                <a:latin typeface="Times New Roman" panose="02020603050405020304" pitchFamily="18" charset="0"/>
                <a:cs typeface="Times New Roman" panose="02020603050405020304" pitchFamily="18" charset="0"/>
              </a:rPr>
              <a:t>Despite a narrow absolute range, the distribution is highly unequal:</a:t>
            </a:r>
          </a:p>
          <a:p>
            <a:pPr lvl="1"/>
            <a:r>
              <a:rPr lang="en-US" sz="1800" dirty="0">
                <a:latin typeface="Times New Roman" panose="02020603050405020304" pitchFamily="18" charset="0"/>
                <a:cs typeface="Times New Roman" panose="02020603050405020304" pitchFamily="18" charset="0"/>
              </a:rPr>
              <a:t>A few parishes (notably in Porto and Vila Nova de Gaia) concentrate the majority of reviews.</a:t>
            </a:r>
          </a:p>
          <a:p>
            <a:pPr lvl="1"/>
            <a:r>
              <a:rPr lang="en-US" sz="1800" dirty="0">
                <a:latin typeface="Times New Roman" panose="02020603050405020304" pitchFamily="18" charset="0"/>
                <a:cs typeface="Times New Roman" panose="02020603050405020304" pitchFamily="18" charset="0"/>
              </a:rPr>
              <a:t>Most parishes have near-zero values, reflecting very limited digital visibility.</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Sentiment (Polarity Score):</a:t>
            </a:r>
          </a:p>
          <a:p>
            <a:r>
              <a:rPr lang="en-US" sz="2200" dirty="0">
                <a:latin typeface="Times New Roman" panose="02020603050405020304" pitchFamily="18" charset="0"/>
                <a:cs typeface="Times New Roman" panose="02020603050405020304" pitchFamily="18" charset="0"/>
              </a:rPr>
              <a:t>Wider range (≈0.40 to 0.80), enabling the identification of more extreme perceptions.</a:t>
            </a:r>
          </a:p>
          <a:p>
            <a:r>
              <a:rPr lang="en-US" sz="2200" dirty="0">
                <a:latin typeface="Times New Roman" panose="02020603050405020304" pitchFamily="18" charset="0"/>
                <a:cs typeface="Times New Roman" panose="02020603050405020304" pitchFamily="18" charset="0"/>
              </a:rPr>
              <a:t>Several southern parishes stand out for their positive emotional tone in reviews.</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Conclusion:</a:t>
            </a:r>
          </a:p>
          <a:p>
            <a:pPr marL="0" indent="0">
              <a:buNone/>
            </a:pPr>
            <a:r>
              <a:rPr lang="en-US" sz="2200" dirty="0">
                <a:latin typeface="Times New Roman" panose="02020603050405020304" pitchFamily="18" charset="0"/>
                <a:cs typeface="Times New Roman" panose="02020603050405020304" pitchFamily="18" charset="0"/>
              </a:rPr>
              <a:t>Parish-level analysis allows for the detection of more detailed spatial patterns and highlights local inequalities in perceived </a:t>
            </a:r>
            <a:r>
              <a:rPr lang="en-US" sz="2200" dirty="0" err="1">
                <a:latin typeface="Times New Roman" panose="02020603050405020304" pitchFamily="18" charset="0"/>
                <a:cs typeface="Times New Roman" panose="02020603050405020304" pitchFamily="18" charset="0"/>
              </a:rPr>
              <a:t>attractiveness.The</a:t>
            </a:r>
            <a:r>
              <a:rPr lang="en-US" sz="2200" dirty="0">
                <a:latin typeface="Times New Roman" panose="02020603050405020304" pitchFamily="18" charset="0"/>
                <a:cs typeface="Times New Roman" panose="02020603050405020304" pitchFamily="18" charset="0"/>
              </a:rPr>
              <a:t> IGATP, when disaggregated, proves sensitive to intra-municipal diversity, which reinforces the relevance of using a finer-scale approach.</a:t>
            </a:r>
            <a:endParaRPr lang="pt-PT" sz="22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9ECEB494-9F04-0414-A473-8B1FF2405207}"/>
              </a:ext>
            </a:extLst>
          </p:cNvPr>
          <p:cNvPicPr>
            <a:picLocks noChangeAspect="1"/>
          </p:cNvPicPr>
          <p:nvPr/>
        </p:nvPicPr>
        <p:blipFill>
          <a:blip r:embed="rId2"/>
          <a:stretch>
            <a:fillRect/>
          </a:stretch>
        </p:blipFill>
        <p:spPr>
          <a:xfrm>
            <a:off x="6597845" y="513149"/>
            <a:ext cx="2357940" cy="2636606"/>
          </a:xfrm>
          <a:prstGeom prst="rect">
            <a:avLst/>
          </a:prstGeom>
        </p:spPr>
      </p:pic>
      <p:pic>
        <p:nvPicPr>
          <p:cNvPr id="8" name="Imagem 7">
            <a:extLst>
              <a:ext uri="{FF2B5EF4-FFF2-40B4-BE49-F238E27FC236}">
                <a16:creationId xmlns:a16="http://schemas.microsoft.com/office/drawing/2014/main" id="{AA8C88B2-3D36-0759-B15D-509B86B9CF82}"/>
              </a:ext>
            </a:extLst>
          </p:cNvPr>
          <p:cNvPicPr>
            <a:picLocks noChangeAspect="1"/>
          </p:cNvPicPr>
          <p:nvPr/>
        </p:nvPicPr>
        <p:blipFill>
          <a:blip r:embed="rId3"/>
          <a:stretch>
            <a:fillRect/>
          </a:stretch>
        </p:blipFill>
        <p:spPr>
          <a:xfrm>
            <a:off x="9046262" y="513149"/>
            <a:ext cx="2347815" cy="2649369"/>
          </a:xfrm>
          <a:prstGeom prst="rect">
            <a:avLst/>
          </a:prstGeom>
        </p:spPr>
      </p:pic>
      <p:pic>
        <p:nvPicPr>
          <p:cNvPr id="11" name="Imagem 10">
            <a:extLst>
              <a:ext uri="{FF2B5EF4-FFF2-40B4-BE49-F238E27FC236}">
                <a16:creationId xmlns:a16="http://schemas.microsoft.com/office/drawing/2014/main" id="{5548C7AE-C7BC-CB61-0ED8-53E3075B6DB1}"/>
              </a:ext>
            </a:extLst>
          </p:cNvPr>
          <p:cNvPicPr>
            <a:picLocks noChangeAspect="1"/>
          </p:cNvPicPr>
          <p:nvPr/>
        </p:nvPicPr>
        <p:blipFill>
          <a:blip r:embed="rId4"/>
          <a:stretch>
            <a:fillRect/>
          </a:stretch>
        </p:blipFill>
        <p:spPr>
          <a:xfrm>
            <a:off x="6468684" y="3268483"/>
            <a:ext cx="2487101" cy="2797277"/>
          </a:xfrm>
          <a:prstGeom prst="rect">
            <a:avLst/>
          </a:prstGeom>
        </p:spPr>
      </p:pic>
      <p:pic>
        <p:nvPicPr>
          <p:cNvPr id="14" name="Imagem 13">
            <a:extLst>
              <a:ext uri="{FF2B5EF4-FFF2-40B4-BE49-F238E27FC236}">
                <a16:creationId xmlns:a16="http://schemas.microsoft.com/office/drawing/2014/main" id="{D3F4547F-6F40-E2D9-F845-530601D89AFC}"/>
              </a:ext>
            </a:extLst>
          </p:cNvPr>
          <p:cNvPicPr>
            <a:picLocks noChangeAspect="1"/>
          </p:cNvPicPr>
          <p:nvPr/>
        </p:nvPicPr>
        <p:blipFill>
          <a:blip r:embed="rId5"/>
          <a:stretch>
            <a:fillRect/>
          </a:stretch>
        </p:blipFill>
        <p:spPr>
          <a:xfrm>
            <a:off x="9046262" y="3310543"/>
            <a:ext cx="2441616" cy="2755218"/>
          </a:xfrm>
          <a:prstGeom prst="rect">
            <a:avLst/>
          </a:prstGeom>
        </p:spPr>
      </p:pic>
    </p:spTree>
    <p:extLst>
      <p:ext uri="{BB962C8B-B14F-4D97-AF65-F5344CB8AC3E}">
        <p14:creationId xmlns:p14="http://schemas.microsoft.com/office/powerpoint/2010/main" val="2376859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F4B5-8333-344A-B229-3B02A704C3E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07A59ED-715C-6597-BF01-C63A3D3CD0A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849035B3-5588-5145-7B79-33B99C54C7BF}"/>
              </a:ext>
            </a:extLst>
          </p:cNvPr>
          <p:cNvSpPr>
            <a:spLocks noGrp="1"/>
          </p:cNvSpPr>
          <p:nvPr>
            <p:ph idx="1"/>
          </p:nvPr>
        </p:nvSpPr>
        <p:spPr>
          <a:xfrm>
            <a:off x="838201" y="1825624"/>
            <a:ext cx="5630484" cy="4358865"/>
          </a:xfrm>
        </p:spPr>
        <p:txBody>
          <a:bodyPr>
            <a:normAutofit fontScale="92500"/>
          </a:bodyPr>
          <a:lstStyle/>
          <a:p>
            <a:pPr marL="0" indent="0">
              <a:buNone/>
            </a:pPr>
            <a:r>
              <a:rPr lang="en-US" sz="3000" b="1" dirty="0">
                <a:latin typeface="Times New Roman" panose="02020603050405020304" pitchFamily="18" charset="0"/>
                <a:cs typeface="Times New Roman" panose="02020603050405020304" pitchFamily="18" charset="0"/>
              </a:rPr>
              <a:t>Top Municipalities by Perceived Attractiveness (IGATP)</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Interpretation:</a:t>
            </a:r>
          </a:p>
          <a:p>
            <a:r>
              <a:rPr lang="en-US" sz="2200" dirty="0">
                <a:latin typeface="Times New Roman" panose="02020603050405020304" pitchFamily="18" charset="0"/>
                <a:cs typeface="Times New Roman" panose="02020603050405020304" pitchFamily="18" charset="0"/>
              </a:rPr>
              <a:t>The highest-ranked municipalities are mostly peripheral within the AMP.</a:t>
            </a:r>
          </a:p>
          <a:p>
            <a:r>
              <a:rPr lang="en-US" sz="2200" dirty="0">
                <a:latin typeface="Times New Roman" panose="02020603050405020304" pitchFamily="18" charset="0"/>
                <a:cs typeface="Times New Roman" panose="02020603050405020304" pitchFamily="18" charset="0"/>
              </a:rPr>
              <a:t>The strong performance of Vale de Cambra and Arouca likely reflects a combination of good ratings and more positive perceived sentiment.</a:t>
            </a:r>
          </a:p>
          <a:p>
            <a:r>
              <a:rPr lang="en-US" sz="2200" dirty="0">
                <a:latin typeface="Times New Roman" panose="02020603050405020304" pitchFamily="18" charset="0"/>
                <a:cs typeface="Times New Roman" panose="02020603050405020304" pitchFamily="18" charset="0"/>
              </a:rPr>
              <a:t>These results suggest that perceived attractiveness is not concentrated in major urban centers, but may instead emerge in less central territories.</a:t>
            </a:r>
            <a:endParaRPr lang="pt-PT" sz="2200"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572BAFFC-5977-6F54-99B8-C7E84EC15B44}"/>
              </a:ext>
            </a:extLst>
          </p:cNvPr>
          <p:cNvGraphicFramePr>
            <a:graphicFrameLocks noGrp="1"/>
          </p:cNvGraphicFramePr>
          <p:nvPr>
            <p:extLst>
              <p:ext uri="{D42A27DB-BD31-4B8C-83A1-F6EECF244321}">
                <p14:modId xmlns:p14="http://schemas.microsoft.com/office/powerpoint/2010/main" val="3619086503"/>
              </p:ext>
            </p:extLst>
          </p:nvPr>
        </p:nvGraphicFramePr>
        <p:xfrm>
          <a:off x="6292643" y="2907776"/>
          <a:ext cx="4798143" cy="2194560"/>
        </p:xfrm>
        <a:graphic>
          <a:graphicData uri="http://schemas.openxmlformats.org/drawingml/2006/table">
            <a:tbl>
              <a:tblPr>
                <a:tableStyleId>{ED083AE6-46FA-4A59-8FB0-9F97EB10719F}</a:tableStyleId>
              </a:tblPr>
              <a:tblGrid>
                <a:gridCol w="2445774">
                  <a:extLst>
                    <a:ext uri="{9D8B030D-6E8A-4147-A177-3AD203B41FA5}">
                      <a16:colId xmlns:a16="http://schemas.microsoft.com/office/drawing/2014/main" val="750647578"/>
                    </a:ext>
                  </a:extLst>
                </a:gridCol>
                <a:gridCol w="2352369">
                  <a:extLst>
                    <a:ext uri="{9D8B030D-6E8A-4147-A177-3AD203B41FA5}">
                      <a16:colId xmlns:a16="http://schemas.microsoft.com/office/drawing/2014/main" val="217881247"/>
                    </a:ext>
                  </a:extLst>
                </a:gridCol>
              </a:tblGrid>
              <a:tr h="0">
                <a:tc>
                  <a:txBody>
                    <a:bodyPr/>
                    <a:lstStyle/>
                    <a:p>
                      <a:r>
                        <a:rPr lang="pt-PT" b="1">
                          <a:latin typeface="Times New Roman" panose="02020603050405020304" pitchFamily="18" charset="0"/>
                          <a:cs typeface="Times New Roman" panose="02020603050405020304" pitchFamily="18" charset="0"/>
                        </a:rPr>
                        <a:t>Municipality</a:t>
                      </a:r>
                    </a:p>
                  </a:txBody>
                  <a:tcPr anchor="ctr"/>
                </a:tc>
                <a:tc>
                  <a:txBody>
                    <a:bodyPr/>
                    <a:lstStyle/>
                    <a:p>
                      <a:r>
                        <a:rPr lang="pt-PT" b="1" dirty="0">
                          <a:latin typeface="Times New Roman" panose="02020603050405020304" pitchFamily="18" charset="0"/>
                          <a:cs typeface="Times New Roman" panose="02020603050405020304" pitchFamily="18" charset="0"/>
                        </a:rPr>
                        <a:t>Global Index </a:t>
                      </a:r>
                      <a:r>
                        <a:rPr lang="pt-PT" b="1" dirty="0" err="1">
                          <a:latin typeface="Times New Roman" panose="02020603050405020304" pitchFamily="18" charset="0"/>
                          <a:cs typeface="Times New Roman" panose="02020603050405020304" pitchFamily="18" charset="0"/>
                        </a:rPr>
                        <a:t>Mean</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22689501"/>
                  </a:ext>
                </a:extLst>
              </a:tr>
              <a:tr h="0">
                <a:tc>
                  <a:txBody>
                    <a:bodyPr/>
                    <a:lstStyle/>
                    <a:p>
                      <a:r>
                        <a:rPr lang="pt-PT">
                          <a:latin typeface="Times New Roman" panose="02020603050405020304" pitchFamily="18" charset="0"/>
                          <a:cs typeface="Times New Roman" panose="02020603050405020304" pitchFamily="18" charset="0"/>
                        </a:rPr>
                        <a:t>Vale de Cambra</a:t>
                      </a:r>
                    </a:p>
                  </a:txBody>
                  <a:tcPr anchor="ctr"/>
                </a:tc>
                <a:tc>
                  <a:txBody>
                    <a:bodyPr/>
                    <a:lstStyle/>
                    <a:p>
                      <a:r>
                        <a:rPr lang="pt-PT">
                          <a:latin typeface="Times New Roman" panose="02020603050405020304" pitchFamily="18" charset="0"/>
                          <a:cs typeface="Times New Roman" panose="02020603050405020304" pitchFamily="18" charset="0"/>
                        </a:rPr>
                        <a:t>0.513</a:t>
                      </a:r>
                    </a:p>
                  </a:txBody>
                  <a:tcPr anchor="ctr"/>
                </a:tc>
                <a:extLst>
                  <a:ext uri="{0D108BD9-81ED-4DB2-BD59-A6C34878D82A}">
                    <a16:rowId xmlns:a16="http://schemas.microsoft.com/office/drawing/2014/main" val="1162872232"/>
                  </a:ext>
                </a:extLst>
              </a:tr>
              <a:tr h="0">
                <a:tc>
                  <a:txBody>
                    <a:bodyPr/>
                    <a:lstStyle/>
                    <a:p>
                      <a:r>
                        <a:rPr lang="pt-PT">
                          <a:latin typeface="Times New Roman" panose="02020603050405020304" pitchFamily="18" charset="0"/>
                          <a:cs typeface="Times New Roman" panose="02020603050405020304" pitchFamily="18" charset="0"/>
                        </a:rPr>
                        <a:t>Arouca</a:t>
                      </a:r>
                    </a:p>
                  </a:txBody>
                  <a:tcPr anchor="ctr"/>
                </a:tc>
                <a:tc>
                  <a:txBody>
                    <a:bodyPr/>
                    <a:lstStyle/>
                    <a:p>
                      <a:r>
                        <a:rPr lang="pt-PT">
                          <a:latin typeface="Times New Roman" panose="02020603050405020304" pitchFamily="18" charset="0"/>
                          <a:cs typeface="Times New Roman" panose="02020603050405020304" pitchFamily="18" charset="0"/>
                        </a:rPr>
                        <a:t>0.503</a:t>
                      </a:r>
                    </a:p>
                  </a:txBody>
                  <a:tcPr anchor="ctr"/>
                </a:tc>
                <a:extLst>
                  <a:ext uri="{0D108BD9-81ED-4DB2-BD59-A6C34878D82A}">
                    <a16:rowId xmlns:a16="http://schemas.microsoft.com/office/drawing/2014/main" val="3808835525"/>
                  </a:ext>
                </a:extLst>
              </a:tr>
              <a:tr h="0">
                <a:tc>
                  <a:txBody>
                    <a:bodyPr/>
                    <a:lstStyle/>
                    <a:p>
                      <a:r>
                        <a:rPr lang="pt-PT">
                          <a:latin typeface="Times New Roman" panose="02020603050405020304" pitchFamily="18" charset="0"/>
                          <a:cs typeface="Times New Roman" panose="02020603050405020304" pitchFamily="18" charset="0"/>
                        </a:rPr>
                        <a:t>Oliveira de Azeméis</a:t>
                      </a:r>
                    </a:p>
                  </a:txBody>
                  <a:tcPr anchor="ctr"/>
                </a:tc>
                <a:tc>
                  <a:txBody>
                    <a:bodyPr/>
                    <a:lstStyle/>
                    <a:p>
                      <a:r>
                        <a:rPr lang="pt-PT" dirty="0">
                          <a:latin typeface="Times New Roman" panose="02020603050405020304" pitchFamily="18" charset="0"/>
                          <a:cs typeface="Times New Roman" panose="02020603050405020304" pitchFamily="18" charset="0"/>
                        </a:rPr>
                        <a:t>0.497</a:t>
                      </a:r>
                    </a:p>
                  </a:txBody>
                  <a:tcPr anchor="ctr"/>
                </a:tc>
                <a:extLst>
                  <a:ext uri="{0D108BD9-81ED-4DB2-BD59-A6C34878D82A}">
                    <a16:rowId xmlns:a16="http://schemas.microsoft.com/office/drawing/2014/main" val="1731508893"/>
                  </a:ext>
                </a:extLst>
              </a:tr>
              <a:tr h="0">
                <a:tc>
                  <a:txBody>
                    <a:bodyPr/>
                    <a:lstStyle/>
                    <a:p>
                      <a:r>
                        <a:rPr lang="pt-PT">
                          <a:latin typeface="Times New Roman" panose="02020603050405020304" pitchFamily="18" charset="0"/>
                          <a:cs typeface="Times New Roman" panose="02020603050405020304" pitchFamily="18" charset="0"/>
                        </a:rPr>
                        <a:t>Santa Maria da Feira</a:t>
                      </a:r>
                    </a:p>
                  </a:txBody>
                  <a:tcPr anchor="ctr"/>
                </a:tc>
                <a:tc>
                  <a:txBody>
                    <a:bodyPr/>
                    <a:lstStyle/>
                    <a:p>
                      <a:r>
                        <a:rPr lang="pt-PT">
                          <a:latin typeface="Times New Roman" panose="02020603050405020304" pitchFamily="18" charset="0"/>
                          <a:cs typeface="Times New Roman" panose="02020603050405020304" pitchFamily="18" charset="0"/>
                        </a:rPr>
                        <a:t>0.496</a:t>
                      </a:r>
                    </a:p>
                  </a:txBody>
                  <a:tcPr anchor="ctr"/>
                </a:tc>
                <a:extLst>
                  <a:ext uri="{0D108BD9-81ED-4DB2-BD59-A6C34878D82A}">
                    <a16:rowId xmlns:a16="http://schemas.microsoft.com/office/drawing/2014/main" val="3487652242"/>
                  </a:ext>
                </a:extLst>
              </a:tr>
              <a:tr h="0">
                <a:tc>
                  <a:txBody>
                    <a:bodyPr/>
                    <a:lstStyle/>
                    <a:p>
                      <a:r>
                        <a:rPr lang="pt-PT">
                          <a:latin typeface="Times New Roman" panose="02020603050405020304" pitchFamily="18" charset="0"/>
                          <a:cs typeface="Times New Roman" panose="02020603050405020304" pitchFamily="18" charset="0"/>
                        </a:rPr>
                        <a:t>Vila do Conde</a:t>
                      </a:r>
                    </a:p>
                  </a:txBody>
                  <a:tcPr anchor="ctr"/>
                </a:tc>
                <a:tc>
                  <a:txBody>
                    <a:bodyPr/>
                    <a:lstStyle/>
                    <a:p>
                      <a:r>
                        <a:rPr lang="pt-PT" dirty="0">
                          <a:latin typeface="Times New Roman" panose="02020603050405020304" pitchFamily="18" charset="0"/>
                          <a:cs typeface="Times New Roman" panose="02020603050405020304" pitchFamily="18" charset="0"/>
                        </a:rPr>
                        <a:t>0.494</a:t>
                      </a:r>
                    </a:p>
                  </a:txBody>
                  <a:tcPr anchor="ctr"/>
                </a:tc>
                <a:extLst>
                  <a:ext uri="{0D108BD9-81ED-4DB2-BD59-A6C34878D82A}">
                    <a16:rowId xmlns:a16="http://schemas.microsoft.com/office/drawing/2014/main" val="262165861"/>
                  </a:ext>
                </a:extLst>
              </a:tr>
            </a:tbl>
          </a:graphicData>
        </a:graphic>
      </p:graphicFrame>
      <p:sp>
        <p:nvSpPr>
          <p:cNvPr id="6" name="CaixaDeTexto 5">
            <a:extLst>
              <a:ext uri="{FF2B5EF4-FFF2-40B4-BE49-F238E27FC236}">
                <a16:creationId xmlns:a16="http://schemas.microsoft.com/office/drawing/2014/main" id="{C7E13B79-A6B0-C270-4393-556D921F682C}"/>
              </a:ext>
            </a:extLst>
          </p:cNvPr>
          <p:cNvSpPr txBox="1"/>
          <p:nvPr/>
        </p:nvSpPr>
        <p:spPr>
          <a:xfrm>
            <a:off x="6292643" y="2193977"/>
            <a:ext cx="4798143"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Top 5 Municipalities – Mean Global Attractiveness Index (IGATP):</a:t>
            </a:r>
            <a:endParaRPr lang="pt-P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418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ECF73-B8B1-6736-50E0-7E6E1A8126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035E74-15F9-81D4-D54A-D1B82738E35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B47DF491-BA60-4426-62EE-B895549C8D51}"/>
              </a:ext>
            </a:extLst>
          </p:cNvPr>
          <p:cNvSpPr>
            <a:spLocks noGrp="1"/>
          </p:cNvSpPr>
          <p:nvPr>
            <p:ph idx="1"/>
          </p:nvPr>
        </p:nvSpPr>
        <p:spPr>
          <a:xfrm>
            <a:off x="838201" y="1825624"/>
            <a:ext cx="5630484" cy="4358865"/>
          </a:xfrm>
        </p:spPr>
        <p:txBody>
          <a:bodyPr>
            <a:normAutofit fontScale="92500" lnSpcReduction="10000"/>
          </a:bodyPr>
          <a:lstStyle/>
          <a:p>
            <a:pPr marL="0" indent="0">
              <a:buNone/>
            </a:pPr>
            <a:r>
              <a:rPr lang="en-US" sz="3000" b="1" dirty="0">
                <a:latin typeface="Times New Roman" panose="02020603050405020304" pitchFamily="18" charset="0"/>
                <a:cs typeface="Times New Roman" panose="02020603050405020304" pitchFamily="18" charset="0"/>
              </a:rPr>
              <a:t>Bottom Municipalities by Perceived Attractiveness</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Interpretation:</a:t>
            </a:r>
          </a:p>
          <a:p>
            <a:r>
              <a:rPr lang="en-US" sz="2200" dirty="0">
                <a:latin typeface="Times New Roman" panose="02020603050405020304" pitchFamily="18" charset="0"/>
                <a:cs typeface="Times New Roman" panose="02020603050405020304" pitchFamily="18" charset="0"/>
              </a:rPr>
              <a:t>Larger and denser municipalities like Porto, Gondomar, and Matosinhos appear among the lowest-ranked.</a:t>
            </a:r>
          </a:p>
          <a:p>
            <a:r>
              <a:rPr lang="en-US" sz="2200" dirty="0">
                <a:latin typeface="Times New Roman" panose="02020603050405020304" pitchFamily="18" charset="0"/>
                <a:cs typeface="Times New Roman" panose="02020603050405020304" pitchFamily="18" charset="0"/>
              </a:rPr>
              <a:t>Despite hosting many points of interest, these areas may be affected by overexposure, lower sentiment, or greater rating variability.</a:t>
            </a:r>
          </a:p>
          <a:p>
            <a:r>
              <a:rPr lang="en-US" sz="2200" dirty="0">
                <a:latin typeface="Times New Roman" panose="02020603050405020304" pitchFamily="18" charset="0"/>
                <a:cs typeface="Times New Roman" panose="02020603050405020304" pitchFamily="18" charset="0"/>
              </a:rPr>
              <a:t>The difference between top and bottom performers is modest (≈0.04), reinforcing the overall consistency of the index at the municipal level.</a:t>
            </a:r>
            <a:endParaRPr lang="pt-PT" sz="2200" dirty="0">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2293496F-152F-BA16-0F62-E6613D07F221}"/>
              </a:ext>
            </a:extLst>
          </p:cNvPr>
          <p:cNvSpPr txBox="1"/>
          <p:nvPr/>
        </p:nvSpPr>
        <p:spPr>
          <a:xfrm>
            <a:off x="6910230" y="2164480"/>
            <a:ext cx="3562965"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Bottom 5 Municipalities – Mean IGATP:</a:t>
            </a:r>
            <a:endParaRPr lang="pt-PT" dirty="0">
              <a:latin typeface="Times New Roman" panose="02020603050405020304" pitchFamily="18" charset="0"/>
              <a:cs typeface="Times New Roman" panose="02020603050405020304" pitchFamily="18" charset="0"/>
            </a:endParaRPr>
          </a:p>
        </p:txBody>
      </p:sp>
      <p:graphicFrame>
        <p:nvGraphicFramePr>
          <p:cNvPr id="4" name="Tabela 3">
            <a:extLst>
              <a:ext uri="{FF2B5EF4-FFF2-40B4-BE49-F238E27FC236}">
                <a16:creationId xmlns:a16="http://schemas.microsoft.com/office/drawing/2014/main" id="{FF43B9AB-6296-EA5A-EA4E-595AEAC2739B}"/>
              </a:ext>
            </a:extLst>
          </p:cNvPr>
          <p:cNvGraphicFramePr>
            <a:graphicFrameLocks noGrp="1"/>
          </p:cNvGraphicFramePr>
          <p:nvPr>
            <p:extLst>
              <p:ext uri="{D42A27DB-BD31-4B8C-83A1-F6EECF244321}">
                <p14:modId xmlns:p14="http://schemas.microsoft.com/office/powerpoint/2010/main" val="1583326509"/>
              </p:ext>
            </p:extLst>
          </p:nvPr>
        </p:nvGraphicFramePr>
        <p:xfrm>
          <a:off x="6910231" y="2907776"/>
          <a:ext cx="3562965" cy="2194560"/>
        </p:xfrm>
        <a:graphic>
          <a:graphicData uri="http://schemas.openxmlformats.org/drawingml/2006/table">
            <a:tbl>
              <a:tblPr>
                <a:tableStyleId>{ED083AE6-46FA-4A59-8FB0-9F97EB10719F}</a:tableStyleId>
              </a:tblPr>
              <a:tblGrid>
                <a:gridCol w="1472381">
                  <a:extLst>
                    <a:ext uri="{9D8B030D-6E8A-4147-A177-3AD203B41FA5}">
                      <a16:colId xmlns:a16="http://schemas.microsoft.com/office/drawing/2014/main" val="1305817130"/>
                    </a:ext>
                  </a:extLst>
                </a:gridCol>
                <a:gridCol w="2090584">
                  <a:extLst>
                    <a:ext uri="{9D8B030D-6E8A-4147-A177-3AD203B41FA5}">
                      <a16:colId xmlns:a16="http://schemas.microsoft.com/office/drawing/2014/main" val="2626570437"/>
                    </a:ext>
                  </a:extLst>
                </a:gridCol>
              </a:tblGrid>
              <a:tr h="0">
                <a:tc>
                  <a:txBody>
                    <a:bodyPr/>
                    <a:lstStyle/>
                    <a:p>
                      <a:r>
                        <a:rPr lang="pt-PT" b="1">
                          <a:latin typeface="Times New Roman" panose="02020603050405020304" pitchFamily="18" charset="0"/>
                          <a:cs typeface="Times New Roman" panose="02020603050405020304" pitchFamily="18" charset="0"/>
                        </a:rPr>
                        <a:t>Municipality</a:t>
                      </a:r>
                    </a:p>
                  </a:txBody>
                  <a:tcPr anchor="ctr"/>
                </a:tc>
                <a:tc>
                  <a:txBody>
                    <a:bodyPr/>
                    <a:lstStyle/>
                    <a:p>
                      <a:r>
                        <a:rPr lang="pt-PT" b="1" dirty="0">
                          <a:latin typeface="Times New Roman" panose="02020603050405020304" pitchFamily="18" charset="0"/>
                          <a:cs typeface="Times New Roman" panose="02020603050405020304" pitchFamily="18" charset="0"/>
                        </a:rPr>
                        <a:t>Global Index </a:t>
                      </a:r>
                      <a:r>
                        <a:rPr lang="pt-PT" b="1" dirty="0" err="1">
                          <a:latin typeface="Times New Roman" panose="02020603050405020304" pitchFamily="18" charset="0"/>
                          <a:cs typeface="Times New Roman" panose="02020603050405020304" pitchFamily="18" charset="0"/>
                        </a:rPr>
                        <a:t>Mean</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50167861"/>
                  </a:ext>
                </a:extLst>
              </a:tr>
              <a:tr h="0">
                <a:tc>
                  <a:txBody>
                    <a:bodyPr/>
                    <a:lstStyle/>
                    <a:p>
                      <a:r>
                        <a:rPr lang="pt-PT" dirty="0">
                          <a:latin typeface="Times New Roman" panose="02020603050405020304" pitchFamily="18" charset="0"/>
                          <a:cs typeface="Times New Roman" panose="02020603050405020304" pitchFamily="18" charset="0"/>
                        </a:rPr>
                        <a:t>Matosinhos</a:t>
                      </a:r>
                    </a:p>
                  </a:txBody>
                  <a:tcPr anchor="ctr"/>
                </a:tc>
                <a:tc>
                  <a:txBody>
                    <a:bodyPr/>
                    <a:lstStyle/>
                    <a:p>
                      <a:r>
                        <a:rPr lang="pt-PT">
                          <a:latin typeface="Times New Roman" panose="02020603050405020304" pitchFamily="18" charset="0"/>
                          <a:cs typeface="Times New Roman" panose="02020603050405020304" pitchFamily="18" charset="0"/>
                        </a:rPr>
                        <a:t>0.491</a:t>
                      </a:r>
                    </a:p>
                  </a:txBody>
                  <a:tcPr anchor="ctr"/>
                </a:tc>
                <a:extLst>
                  <a:ext uri="{0D108BD9-81ED-4DB2-BD59-A6C34878D82A}">
                    <a16:rowId xmlns:a16="http://schemas.microsoft.com/office/drawing/2014/main" val="3811984002"/>
                  </a:ext>
                </a:extLst>
              </a:tr>
              <a:tr h="0">
                <a:tc>
                  <a:txBody>
                    <a:bodyPr/>
                    <a:lstStyle/>
                    <a:p>
                      <a:r>
                        <a:rPr lang="pt-PT">
                          <a:latin typeface="Times New Roman" panose="02020603050405020304" pitchFamily="18" charset="0"/>
                          <a:cs typeface="Times New Roman" panose="02020603050405020304" pitchFamily="18" charset="0"/>
                        </a:rPr>
                        <a:t>Maia</a:t>
                      </a:r>
                    </a:p>
                  </a:txBody>
                  <a:tcPr anchor="ctr"/>
                </a:tc>
                <a:tc>
                  <a:txBody>
                    <a:bodyPr/>
                    <a:lstStyle/>
                    <a:p>
                      <a:r>
                        <a:rPr lang="pt-PT">
                          <a:latin typeface="Times New Roman" panose="02020603050405020304" pitchFamily="18" charset="0"/>
                          <a:cs typeface="Times New Roman" panose="02020603050405020304" pitchFamily="18" charset="0"/>
                        </a:rPr>
                        <a:t>0.488</a:t>
                      </a:r>
                    </a:p>
                  </a:txBody>
                  <a:tcPr anchor="ctr"/>
                </a:tc>
                <a:extLst>
                  <a:ext uri="{0D108BD9-81ED-4DB2-BD59-A6C34878D82A}">
                    <a16:rowId xmlns:a16="http://schemas.microsoft.com/office/drawing/2014/main" val="1073478628"/>
                  </a:ext>
                </a:extLst>
              </a:tr>
              <a:tr h="0">
                <a:tc>
                  <a:txBody>
                    <a:bodyPr/>
                    <a:lstStyle/>
                    <a:p>
                      <a:r>
                        <a:rPr lang="pt-PT">
                          <a:latin typeface="Times New Roman" panose="02020603050405020304" pitchFamily="18" charset="0"/>
                          <a:cs typeface="Times New Roman" panose="02020603050405020304" pitchFamily="18" charset="0"/>
                        </a:rPr>
                        <a:t>Espinho</a:t>
                      </a:r>
                    </a:p>
                  </a:txBody>
                  <a:tcPr anchor="ctr"/>
                </a:tc>
                <a:tc>
                  <a:txBody>
                    <a:bodyPr/>
                    <a:lstStyle/>
                    <a:p>
                      <a:r>
                        <a:rPr lang="pt-PT">
                          <a:latin typeface="Times New Roman" panose="02020603050405020304" pitchFamily="18" charset="0"/>
                          <a:cs typeface="Times New Roman" panose="02020603050405020304" pitchFamily="18" charset="0"/>
                        </a:rPr>
                        <a:t>0.488</a:t>
                      </a:r>
                    </a:p>
                  </a:txBody>
                  <a:tcPr anchor="ctr"/>
                </a:tc>
                <a:extLst>
                  <a:ext uri="{0D108BD9-81ED-4DB2-BD59-A6C34878D82A}">
                    <a16:rowId xmlns:a16="http://schemas.microsoft.com/office/drawing/2014/main" val="4066411388"/>
                  </a:ext>
                </a:extLst>
              </a:tr>
              <a:tr h="0">
                <a:tc>
                  <a:txBody>
                    <a:bodyPr/>
                    <a:lstStyle/>
                    <a:p>
                      <a:r>
                        <a:rPr lang="pt-PT">
                          <a:latin typeface="Times New Roman" panose="02020603050405020304" pitchFamily="18" charset="0"/>
                          <a:cs typeface="Times New Roman" panose="02020603050405020304" pitchFamily="18" charset="0"/>
                        </a:rPr>
                        <a:t>Porto</a:t>
                      </a:r>
                    </a:p>
                  </a:txBody>
                  <a:tcPr anchor="ctr"/>
                </a:tc>
                <a:tc>
                  <a:txBody>
                    <a:bodyPr/>
                    <a:lstStyle/>
                    <a:p>
                      <a:r>
                        <a:rPr lang="pt-PT">
                          <a:latin typeface="Times New Roman" panose="02020603050405020304" pitchFamily="18" charset="0"/>
                          <a:cs typeface="Times New Roman" panose="02020603050405020304" pitchFamily="18" charset="0"/>
                        </a:rPr>
                        <a:t>0.482</a:t>
                      </a:r>
                    </a:p>
                  </a:txBody>
                  <a:tcPr anchor="ctr"/>
                </a:tc>
                <a:extLst>
                  <a:ext uri="{0D108BD9-81ED-4DB2-BD59-A6C34878D82A}">
                    <a16:rowId xmlns:a16="http://schemas.microsoft.com/office/drawing/2014/main" val="3306054350"/>
                  </a:ext>
                </a:extLst>
              </a:tr>
              <a:tr h="0">
                <a:tc>
                  <a:txBody>
                    <a:bodyPr/>
                    <a:lstStyle/>
                    <a:p>
                      <a:r>
                        <a:rPr lang="pt-PT">
                          <a:latin typeface="Times New Roman" panose="02020603050405020304" pitchFamily="18" charset="0"/>
                          <a:cs typeface="Times New Roman" panose="02020603050405020304" pitchFamily="18" charset="0"/>
                        </a:rPr>
                        <a:t>Gondomar</a:t>
                      </a:r>
                    </a:p>
                  </a:txBody>
                  <a:tcPr anchor="ctr"/>
                </a:tc>
                <a:tc>
                  <a:txBody>
                    <a:bodyPr/>
                    <a:lstStyle/>
                    <a:p>
                      <a:r>
                        <a:rPr lang="pt-PT" dirty="0">
                          <a:latin typeface="Times New Roman" panose="02020603050405020304" pitchFamily="18" charset="0"/>
                          <a:cs typeface="Times New Roman" panose="02020603050405020304" pitchFamily="18" charset="0"/>
                        </a:rPr>
                        <a:t>0.477</a:t>
                      </a:r>
                    </a:p>
                  </a:txBody>
                  <a:tcPr anchor="ctr"/>
                </a:tc>
                <a:extLst>
                  <a:ext uri="{0D108BD9-81ED-4DB2-BD59-A6C34878D82A}">
                    <a16:rowId xmlns:a16="http://schemas.microsoft.com/office/drawing/2014/main" val="3517513374"/>
                  </a:ext>
                </a:extLst>
              </a:tr>
            </a:tbl>
          </a:graphicData>
        </a:graphic>
      </p:graphicFrame>
    </p:spTree>
    <p:extLst>
      <p:ext uri="{BB962C8B-B14F-4D97-AF65-F5344CB8AC3E}">
        <p14:creationId xmlns:p14="http://schemas.microsoft.com/office/powerpoint/2010/main" val="3031148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F9FE6-0DC6-30DD-03D4-FCC1D9B84C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1D6678-D29B-2614-502E-769D14219DE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AF9ADDB2-3D1C-247E-C14C-22CE7ECD3B04}"/>
              </a:ext>
            </a:extLst>
          </p:cNvPr>
          <p:cNvSpPr>
            <a:spLocks noGrp="1"/>
          </p:cNvSpPr>
          <p:nvPr>
            <p:ph idx="1"/>
          </p:nvPr>
        </p:nvSpPr>
        <p:spPr>
          <a:xfrm>
            <a:off x="838201" y="1825624"/>
            <a:ext cx="5630484" cy="4358865"/>
          </a:xfrm>
        </p:spPr>
        <p:txBody>
          <a:bodyPr>
            <a:normAutofit fontScale="92500" lnSpcReduction="20000"/>
          </a:bodyPr>
          <a:lstStyle/>
          <a:p>
            <a:pPr marL="0" indent="0">
              <a:buNone/>
            </a:pPr>
            <a:r>
              <a:rPr lang="en-US" sz="3000" b="1" dirty="0">
                <a:latin typeface="Times New Roman" panose="02020603050405020304" pitchFamily="18" charset="0"/>
                <a:cs typeface="Times New Roman" panose="02020603050405020304" pitchFamily="18" charset="0"/>
              </a:rPr>
              <a:t>Parish-Level Ranking: Local Disparities</a:t>
            </a:r>
          </a:p>
          <a:p>
            <a:pPr marL="0" indent="0">
              <a:buNone/>
            </a:pPr>
            <a:endParaRPr lang="pt-PT" sz="2000" b="1"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Interpretation:</a:t>
            </a:r>
          </a:p>
          <a:p>
            <a:r>
              <a:rPr lang="en-US" sz="2200" dirty="0">
                <a:latin typeface="Times New Roman" panose="02020603050405020304" pitchFamily="18" charset="0"/>
                <a:cs typeface="Times New Roman" panose="02020603050405020304" pitchFamily="18" charset="0"/>
              </a:rPr>
              <a:t>Lower-scoring parishes include dense urban areas such as Bonfim (Porto) and suburban zones like </a:t>
            </a:r>
            <a:r>
              <a:rPr lang="en-US" sz="2200" dirty="0" err="1">
                <a:latin typeface="Times New Roman" panose="02020603050405020304" pitchFamily="18" charset="0"/>
                <a:cs typeface="Times New Roman" panose="02020603050405020304" pitchFamily="18" charset="0"/>
              </a:rPr>
              <a:t>Pedrouços</a:t>
            </a:r>
            <a:r>
              <a:rPr lang="en-US" sz="2200" dirty="0">
                <a:latin typeface="Times New Roman" panose="02020603050405020304" pitchFamily="18" charset="0"/>
                <a:cs typeface="Times New Roman" panose="02020603050405020304" pitchFamily="18" charset="0"/>
              </a:rPr>
              <a:t> (Maia).</a:t>
            </a:r>
          </a:p>
          <a:p>
            <a:r>
              <a:rPr lang="en-US" sz="2200" dirty="0" err="1">
                <a:latin typeface="Times New Roman" panose="02020603050405020304" pitchFamily="18" charset="0"/>
                <a:cs typeface="Times New Roman" panose="02020603050405020304" pitchFamily="18" charset="0"/>
              </a:rPr>
              <a:t>Pedrouços</a:t>
            </a:r>
            <a:r>
              <a:rPr lang="en-US" sz="2200" dirty="0">
                <a:latin typeface="Times New Roman" panose="02020603050405020304" pitchFamily="18" charset="0"/>
                <a:cs typeface="Times New Roman" panose="02020603050405020304" pitchFamily="18" charset="0"/>
              </a:rPr>
              <a:t>, with the lowest index (0.273), represents an extreme case, possibly associated with a small number of reviews, poor sentiment, or low digital presence.</a:t>
            </a:r>
          </a:p>
          <a:p>
            <a:r>
              <a:rPr lang="en-US" sz="2200" dirty="0">
                <a:latin typeface="Times New Roman" panose="02020603050405020304" pitchFamily="18" charset="0"/>
                <a:cs typeface="Times New Roman" panose="02020603050405020304" pitchFamily="18" charset="0"/>
              </a:rPr>
              <a:t>The intra-municipal disparities observed at the parish level highlight the importance of spatially disaggregated analysis, where more granular patterns of perceived attractiveness emerge.</a:t>
            </a:r>
            <a:endParaRPr lang="pt-PT" sz="2200" dirty="0">
              <a:latin typeface="Times New Roman" panose="02020603050405020304" pitchFamily="18" charset="0"/>
              <a:cs typeface="Times New Roman" panose="02020603050405020304" pitchFamily="18" charset="0"/>
            </a:endParaRPr>
          </a:p>
        </p:txBody>
      </p:sp>
      <p:sp>
        <p:nvSpPr>
          <p:cNvPr id="6" name="CaixaDeTexto 5">
            <a:extLst>
              <a:ext uri="{FF2B5EF4-FFF2-40B4-BE49-F238E27FC236}">
                <a16:creationId xmlns:a16="http://schemas.microsoft.com/office/drawing/2014/main" id="{0FFFE759-3FE1-581D-EE34-B009D1C0CAC4}"/>
              </a:ext>
            </a:extLst>
          </p:cNvPr>
          <p:cNvSpPr txBox="1"/>
          <p:nvPr/>
        </p:nvSpPr>
        <p:spPr>
          <a:xfrm>
            <a:off x="6847243" y="245785"/>
            <a:ext cx="3562965"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Top 5 Parishes – Mean IGATP:</a:t>
            </a:r>
            <a:endParaRPr lang="pt-PT"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C561D70B-3BD8-4CFD-D60C-A9BC4CD1869D}"/>
              </a:ext>
            </a:extLst>
          </p:cNvPr>
          <p:cNvGraphicFramePr>
            <a:graphicFrameLocks noGrp="1"/>
          </p:cNvGraphicFramePr>
          <p:nvPr>
            <p:extLst>
              <p:ext uri="{D42A27DB-BD31-4B8C-83A1-F6EECF244321}">
                <p14:modId xmlns:p14="http://schemas.microsoft.com/office/powerpoint/2010/main" val="64732479"/>
              </p:ext>
            </p:extLst>
          </p:nvPr>
        </p:nvGraphicFramePr>
        <p:xfrm>
          <a:off x="6860149" y="630124"/>
          <a:ext cx="3456657" cy="2194560"/>
        </p:xfrm>
        <a:graphic>
          <a:graphicData uri="http://schemas.openxmlformats.org/drawingml/2006/table">
            <a:tbl>
              <a:tblPr>
                <a:tableStyleId>{ED083AE6-46FA-4A59-8FB0-9F97EB10719F}</a:tableStyleId>
              </a:tblPr>
              <a:tblGrid>
                <a:gridCol w="1323057">
                  <a:extLst>
                    <a:ext uri="{9D8B030D-6E8A-4147-A177-3AD203B41FA5}">
                      <a16:colId xmlns:a16="http://schemas.microsoft.com/office/drawing/2014/main" val="3324352287"/>
                    </a:ext>
                  </a:extLst>
                </a:gridCol>
                <a:gridCol w="2133600">
                  <a:extLst>
                    <a:ext uri="{9D8B030D-6E8A-4147-A177-3AD203B41FA5}">
                      <a16:colId xmlns:a16="http://schemas.microsoft.com/office/drawing/2014/main" val="71948992"/>
                    </a:ext>
                  </a:extLst>
                </a:gridCol>
              </a:tblGrid>
              <a:tr h="0">
                <a:tc>
                  <a:txBody>
                    <a:bodyPr/>
                    <a:lstStyle/>
                    <a:p>
                      <a:r>
                        <a:rPr lang="pt-PT" b="1">
                          <a:latin typeface="Times New Roman" panose="02020603050405020304" pitchFamily="18" charset="0"/>
                          <a:cs typeface="Times New Roman" panose="02020603050405020304" pitchFamily="18" charset="0"/>
                        </a:rPr>
                        <a:t>Parish</a:t>
                      </a:r>
                    </a:p>
                  </a:txBody>
                  <a:tcPr anchor="ctr"/>
                </a:tc>
                <a:tc>
                  <a:txBody>
                    <a:bodyPr/>
                    <a:lstStyle/>
                    <a:p>
                      <a:r>
                        <a:rPr lang="pt-PT" b="1" dirty="0">
                          <a:latin typeface="Times New Roman" panose="02020603050405020304" pitchFamily="18" charset="0"/>
                          <a:cs typeface="Times New Roman" panose="02020603050405020304" pitchFamily="18" charset="0"/>
                        </a:rPr>
                        <a:t>Global Index </a:t>
                      </a:r>
                      <a:r>
                        <a:rPr lang="pt-PT" b="1" dirty="0" err="1">
                          <a:latin typeface="Times New Roman" panose="02020603050405020304" pitchFamily="18" charset="0"/>
                          <a:cs typeface="Times New Roman" panose="02020603050405020304" pitchFamily="18" charset="0"/>
                        </a:rPr>
                        <a:t>Mean</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78860348"/>
                  </a:ext>
                </a:extLst>
              </a:tr>
              <a:tr h="0">
                <a:tc>
                  <a:txBody>
                    <a:bodyPr/>
                    <a:lstStyle/>
                    <a:p>
                      <a:r>
                        <a:rPr lang="pt-PT">
                          <a:latin typeface="Times New Roman" panose="02020603050405020304" pitchFamily="18" charset="0"/>
                          <a:cs typeface="Times New Roman" panose="02020603050405020304" pitchFamily="18" charset="0"/>
                        </a:rPr>
                        <a:t>Chave</a:t>
                      </a:r>
                    </a:p>
                  </a:txBody>
                  <a:tcPr anchor="ctr"/>
                </a:tc>
                <a:tc>
                  <a:txBody>
                    <a:bodyPr/>
                    <a:lstStyle/>
                    <a:p>
                      <a:r>
                        <a:rPr lang="pt-PT">
                          <a:latin typeface="Times New Roman" panose="02020603050405020304" pitchFamily="18" charset="0"/>
                          <a:cs typeface="Times New Roman" panose="02020603050405020304" pitchFamily="18" charset="0"/>
                        </a:rPr>
                        <a:t>0.564</a:t>
                      </a:r>
                    </a:p>
                  </a:txBody>
                  <a:tcPr anchor="ctr"/>
                </a:tc>
                <a:extLst>
                  <a:ext uri="{0D108BD9-81ED-4DB2-BD59-A6C34878D82A}">
                    <a16:rowId xmlns:a16="http://schemas.microsoft.com/office/drawing/2014/main" val="1375955271"/>
                  </a:ext>
                </a:extLst>
              </a:tr>
              <a:tr h="0">
                <a:tc>
                  <a:txBody>
                    <a:bodyPr/>
                    <a:lstStyle/>
                    <a:p>
                      <a:r>
                        <a:rPr lang="pt-PT">
                          <a:latin typeface="Times New Roman" panose="02020603050405020304" pitchFamily="18" charset="0"/>
                          <a:cs typeface="Times New Roman" panose="02020603050405020304" pitchFamily="18" charset="0"/>
                        </a:rPr>
                        <a:t>Urrô</a:t>
                      </a:r>
                    </a:p>
                  </a:txBody>
                  <a:tcPr anchor="ctr"/>
                </a:tc>
                <a:tc>
                  <a:txBody>
                    <a:bodyPr/>
                    <a:lstStyle/>
                    <a:p>
                      <a:r>
                        <a:rPr lang="pt-PT">
                          <a:latin typeface="Times New Roman" panose="02020603050405020304" pitchFamily="18" charset="0"/>
                          <a:cs typeface="Times New Roman" panose="02020603050405020304" pitchFamily="18" charset="0"/>
                        </a:rPr>
                        <a:t>0.549</a:t>
                      </a:r>
                    </a:p>
                  </a:txBody>
                  <a:tcPr anchor="ctr"/>
                </a:tc>
                <a:extLst>
                  <a:ext uri="{0D108BD9-81ED-4DB2-BD59-A6C34878D82A}">
                    <a16:rowId xmlns:a16="http://schemas.microsoft.com/office/drawing/2014/main" val="1026839919"/>
                  </a:ext>
                </a:extLst>
              </a:tr>
              <a:tr h="0">
                <a:tc>
                  <a:txBody>
                    <a:bodyPr/>
                    <a:lstStyle/>
                    <a:p>
                      <a:r>
                        <a:rPr lang="pt-PT">
                          <a:latin typeface="Times New Roman" panose="02020603050405020304" pitchFamily="18" charset="0"/>
                          <a:cs typeface="Times New Roman" panose="02020603050405020304" pitchFamily="18" charset="0"/>
                        </a:rPr>
                        <a:t>Folgosa</a:t>
                      </a:r>
                    </a:p>
                  </a:txBody>
                  <a:tcPr anchor="ctr"/>
                </a:tc>
                <a:tc>
                  <a:txBody>
                    <a:bodyPr/>
                    <a:lstStyle/>
                    <a:p>
                      <a:r>
                        <a:rPr lang="pt-PT" dirty="0">
                          <a:latin typeface="Times New Roman" panose="02020603050405020304" pitchFamily="18" charset="0"/>
                          <a:cs typeface="Times New Roman" panose="02020603050405020304" pitchFamily="18" charset="0"/>
                        </a:rPr>
                        <a:t>0.542</a:t>
                      </a:r>
                    </a:p>
                  </a:txBody>
                  <a:tcPr anchor="ctr"/>
                </a:tc>
                <a:extLst>
                  <a:ext uri="{0D108BD9-81ED-4DB2-BD59-A6C34878D82A}">
                    <a16:rowId xmlns:a16="http://schemas.microsoft.com/office/drawing/2014/main" val="129291903"/>
                  </a:ext>
                </a:extLst>
              </a:tr>
              <a:tr h="0">
                <a:tc>
                  <a:txBody>
                    <a:bodyPr/>
                    <a:lstStyle/>
                    <a:p>
                      <a:r>
                        <a:rPr lang="pt-PT">
                          <a:latin typeface="Times New Roman" panose="02020603050405020304" pitchFamily="18" charset="0"/>
                          <a:cs typeface="Times New Roman" panose="02020603050405020304" pitchFamily="18" charset="0"/>
                        </a:rPr>
                        <a:t>São Roque</a:t>
                      </a:r>
                    </a:p>
                  </a:txBody>
                  <a:tcPr anchor="ctr"/>
                </a:tc>
                <a:tc>
                  <a:txBody>
                    <a:bodyPr/>
                    <a:lstStyle/>
                    <a:p>
                      <a:r>
                        <a:rPr lang="pt-PT">
                          <a:latin typeface="Times New Roman" panose="02020603050405020304" pitchFamily="18" charset="0"/>
                          <a:cs typeface="Times New Roman" panose="02020603050405020304" pitchFamily="18" charset="0"/>
                        </a:rPr>
                        <a:t>0.538</a:t>
                      </a:r>
                    </a:p>
                  </a:txBody>
                  <a:tcPr anchor="ctr"/>
                </a:tc>
                <a:extLst>
                  <a:ext uri="{0D108BD9-81ED-4DB2-BD59-A6C34878D82A}">
                    <a16:rowId xmlns:a16="http://schemas.microsoft.com/office/drawing/2014/main" val="3963937992"/>
                  </a:ext>
                </a:extLst>
              </a:tr>
              <a:tr h="0">
                <a:tc>
                  <a:txBody>
                    <a:bodyPr/>
                    <a:lstStyle/>
                    <a:p>
                      <a:r>
                        <a:rPr lang="pt-PT">
                          <a:latin typeface="Times New Roman" panose="02020603050405020304" pitchFamily="18" charset="0"/>
                          <a:cs typeface="Times New Roman" panose="02020603050405020304" pitchFamily="18" charset="0"/>
                        </a:rPr>
                        <a:t>Alvarenga</a:t>
                      </a:r>
                    </a:p>
                  </a:txBody>
                  <a:tcPr anchor="ctr"/>
                </a:tc>
                <a:tc>
                  <a:txBody>
                    <a:bodyPr/>
                    <a:lstStyle/>
                    <a:p>
                      <a:r>
                        <a:rPr lang="pt-PT" dirty="0">
                          <a:latin typeface="Times New Roman" panose="02020603050405020304" pitchFamily="18" charset="0"/>
                          <a:cs typeface="Times New Roman" panose="02020603050405020304" pitchFamily="18" charset="0"/>
                        </a:rPr>
                        <a:t>0.535</a:t>
                      </a:r>
                    </a:p>
                  </a:txBody>
                  <a:tcPr anchor="ctr"/>
                </a:tc>
                <a:extLst>
                  <a:ext uri="{0D108BD9-81ED-4DB2-BD59-A6C34878D82A}">
                    <a16:rowId xmlns:a16="http://schemas.microsoft.com/office/drawing/2014/main" val="3781345350"/>
                  </a:ext>
                </a:extLst>
              </a:tr>
            </a:tbl>
          </a:graphicData>
        </a:graphic>
      </p:graphicFrame>
      <p:sp>
        <p:nvSpPr>
          <p:cNvPr id="7" name="CaixaDeTexto 6">
            <a:extLst>
              <a:ext uri="{FF2B5EF4-FFF2-40B4-BE49-F238E27FC236}">
                <a16:creationId xmlns:a16="http://schemas.microsoft.com/office/drawing/2014/main" id="{F7A5BCFA-F69D-E1E4-56F3-8D83812F0CCF}"/>
              </a:ext>
            </a:extLst>
          </p:cNvPr>
          <p:cNvSpPr txBox="1"/>
          <p:nvPr/>
        </p:nvSpPr>
        <p:spPr>
          <a:xfrm>
            <a:off x="6847243" y="3002917"/>
            <a:ext cx="4341867" cy="369332"/>
          </a:xfrm>
          <a:prstGeom prst="rect">
            <a:avLst/>
          </a:prstGeom>
          <a:noFill/>
        </p:spPr>
        <p:txBody>
          <a:bodyPr wrap="square">
            <a:spAutoFit/>
          </a:bodyPr>
          <a:lstStyle/>
          <a:p>
            <a:r>
              <a:rPr lang="pt-PT" dirty="0" err="1">
                <a:latin typeface="Times New Roman" panose="02020603050405020304" pitchFamily="18" charset="0"/>
                <a:cs typeface="Times New Roman" panose="02020603050405020304" pitchFamily="18" charset="0"/>
              </a:rPr>
              <a:t>Bottom</a:t>
            </a:r>
            <a:r>
              <a:rPr lang="pt-PT" dirty="0">
                <a:latin typeface="Times New Roman" panose="02020603050405020304" pitchFamily="18" charset="0"/>
                <a:cs typeface="Times New Roman" panose="02020603050405020304" pitchFamily="18" charset="0"/>
              </a:rPr>
              <a:t> 5 </a:t>
            </a:r>
            <a:r>
              <a:rPr lang="pt-PT" dirty="0" err="1">
                <a:latin typeface="Times New Roman" panose="02020603050405020304" pitchFamily="18" charset="0"/>
                <a:cs typeface="Times New Roman" panose="02020603050405020304" pitchFamily="18" charset="0"/>
              </a:rPr>
              <a:t>Parishes</a:t>
            </a:r>
            <a:r>
              <a:rPr lang="pt-PT" dirty="0">
                <a:latin typeface="Times New Roman" panose="02020603050405020304" pitchFamily="18" charset="0"/>
                <a:cs typeface="Times New Roman" panose="02020603050405020304" pitchFamily="18" charset="0"/>
              </a:rPr>
              <a:t>:</a:t>
            </a:r>
          </a:p>
        </p:txBody>
      </p:sp>
      <p:graphicFrame>
        <p:nvGraphicFramePr>
          <p:cNvPr id="8" name="Tabela 7">
            <a:extLst>
              <a:ext uri="{FF2B5EF4-FFF2-40B4-BE49-F238E27FC236}">
                <a16:creationId xmlns:a16="http://schemas.microsoft.com/office/drawing/2014/main" id="{66B9E165-2B11-9D3B-02A2-1D2D97B6E23C}"/>
              </a:ext>
            </a:extLst>
          </p:cNvPr>
          <p:cNvGraphicFramePr>
            <a:graphicFrameLocks noGrp="1"/>
          </p:cNvGraphicFramePr>
          <p:nvPr>
            <p:extLst>
              <p:ext uri="{D42A27DB-BD31-4B8C-83A1-F6EECF244321}">
                <p14:modId xmlns:p14="http://schemas.microsoft.com/office/powerpoint/2010/main" val="418572933"/>
              </p:ext>
            </p:extLst>
          </p:nvPr>
        </p:nvGraphicFramePr>
        <p:xfrm>
          <a:off x="6860149" y="3475355"/>
          <a:ext cx="4328961" cy="3017520"/>
        </p:xfrm>
        <a:graphic>
          <a:graphicData uri="http://schemas.openxmlformats.org/drawingml/2006/table">
            <a:tbl>
              <a:tblPr>
                <a:tableStyleId>{ED083AE6-46FA-4A59-8FB0-9F97EB10719F}</a:tableStyleId>
              </a:tblPr>
              <a:tblGrid>
                <a:gridCol w="2685147">
                  <a:extLst>
                    <a:ext uri="{9D8B030D-6E8A-4147-A177-3AD203B41FA5}">
                      <a16:colId xmlns:a16="http://schemas.microsoft.com/office/drawing/2014/main" val="334755405"/>
                    </a:ext>
                  </a:extLst>
                </a:gridCol>
                <a:gridCol w="1643814">
                  <a:extLst>
                    <a:ext uri="{9D8B030D-6E8A-4147-A177-3AD203B41FA5}">
                      <a16:colId xmlns:a16="http://schemas.microsoft.com/office/drawing/2014/main" val="546464332"/>
                    </a:ext>
                  </a:extLst>
                </a:gridCol>
              </a:tblGrid>
              <a:tr h="0">
                <a:tc>
                  <a:txBody>
                    <a:bodyPr/>
                    <a:lstStyle/>
                    <a:p>
                      <a:r>
                        <a:rPr lang="pt-PT" b="1" dirty="0" err="1">
                          <a:latin typeface="Times New Roman" panose="02020603050405020304" pitchFamily="18" charset="0"/>
                          <a:cs typeface="Times New Roman" panose="02020603050405020304" pitchFamily="18" charset="0"/>
                        </a:rPr>
                        <a:t>Parish</a:t>
                      </a:r>
                      <a:endParaRPr lang="pt-PT" b="1" dirty="0">
                        <a:latin typeface="Times New Roman" panose="02020603050405020304" pitchFamily="18" charset="0"/>
                        <a:cs typeface="Times New Roman" panose="02020603050405020304" pitchFamily="18" charset="0"/>
                      </a:endParaRPr>
                    </a:p>
                  </a:txBody>
                  <a:tcPr anchor="ctr"/>
                </a:tc>
                <a:tc>
                  <a:txBody>
                    <a:bodyPr/>
                    <a:lstStyle/>
                    <a:p>
                      <a:r>
                        <a:rPr lang="pt-PT" b="1" dirty="0">
                          <a:latin typeface="Times New Roman" panose="02020603050405020304" pitchFamily="18" charset="0"/>
                          <a:cs typeface="Times New Roman" panose="02020603050405020304" pitchFamily="18" charset="0"/>
                        </a:rPr>
                        <a:t>Global Index </a:t>
                      </a:r>
                      <a:r>
                        <a:rPr lang="pt-PT" b="1" dirty="0" err="1">
                          <a:latin typeface="Times New Roman" panose="02020603050405020304" pitchFamily="18" charset="0"/>
                          <a:cs typeface="Times New Roman" panose="02020603050405020304" pitchFamily="18" charset="0"/>
                        </a:rPr>
                        <a:t>Mean</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5712776"/>
                  </a:ext>
                </a:extLst>
              </a:tr>
              <a:tr h="0">
                <a:tc>
                  <a:txBody>
                    <a:bodyPr/>
                    <a:lstStyle/>
                    <a:p>
                      <a:r>
                        <a:rPr lang="pt-PT">
                          <a:latin typeface="Times New Roman" panose="02020603050405020304" pitchFamily="18" charset="0"/>
                          <a:cs typeface="Times New Roman" panose="02020603050405020304" pitchFamily="18" charset="0"/>
                        </a:rPr>
                        <a:t>Bonfim</a:t>
                      </a:r>
                    </a:p>
                  </a:txBody>
                  <a:tcPr anchor="ctr"/>
                </a:tc>
                <a:tc>
                  <a:txBody>
                    <a:bodyPr/>
                    <a:lstStyle/>
                    <a:p>
                      <a:r>
                        <a:rPr lang="pt-PT" dirty="0">
                          <a:latin typeface="Times New Roman" panose="02020603050405020304" pitchFamily="18" charset="0"/>
                          <a:cs typeface="Times New Roman" panose="02020603050405020304" pitchFamily="18" charset="0"/>
                        </a:rPr>
                        <a:t>0.450</a:t>
                      </a:r>
                    </a:p>
                  </a:txBody>
                  <a:tcPr anchor="ctr"/>
                </a:tc>
                <a:extLst>
                  <a:ext uri="{0D108BD9-81ED-4DB2-BD59-A6C34878D82A}">
                    <a16:rowId xmlns:a16="http://schemas.microsoft.com/office/drawing/2014/main" val="590969716"/>
                  </a:ext>
                </a:extLst>
              </a:tr>
              <a:tr h="0">
                <a:tc>
                  <a:txBody>
                    <a:bodyPr/>
                    <a:lstStyle/>
                    <a:p>
                      <a:r>
                        <a:rPr lang="pt-PT">
                          <a:latin typeface="Times New Roman" panose="02020603050405020304" pitchFamily="18" charset="0"/>
                          <a:cs typeface="Times New Roman" panose="02020603050405020304" pitchFamily="18" charset="0"/>
                        </a:rPr>
                        <a:t>União das Freguesias de Alvarelhos e Guidões</a:t>
                      </a:r>
                    </a:p>
                  </a:txBody>
                  <a:tcPr anchor="ctr"/>
                </a:tc>
                <a:tc>
                  <a:txBody>
                    <a:bodyPr/>
                    <a:lstStyle/>
                    <a:p>
                      <a:r>
                        <a:rPr lang="pt-PT" dirty="0">
                          <a:latin typeface="Times New Roman" panose="02020603050405020304" pitchFamily="18" charset="0"/>
                          <a:cs typeface="Times New Roman" panose="02020603050405020304" pitchFamily="18" charset="0"/>
                        </a:rPr>
                        <a:t>0.446</a:t>
                      </a:r>
                    </a:p>
                  </a:txBody>
                  <a:tcPr anchor="ctr"/>
                </a:tc>
                <a:extLst>
                  <a:ext uri="{0D108BD9-81ED-4DB2-BD59-A6C34878D82A}">
                    <a16:rowId xmlns:a16="http://schemas.microsoft.com/office/drawing/2014/main" val="624850369"/>
                  </a:ext>
                </a:extLst>
              </a:tr>
              <a:tr h="0">
                <a:tc>
                  <a:txBody>
                    <a:bodyPr/>
                    <a:lstStyle/>
                    <a:p>
                      <a:r>
                        <a:rPr lang="pt-PT">
                          <a:latin typeface="Times New Roman" panose="02020603050405020304" pitchFamily="18" charset="0"/>
                          <a:cs typeface="Times New Roman" panose="02020603050405020304" pitchFamily="18" charset="0"/>
                        </a:rPr>
                        <a:t>União das Freguesias de Pedroso e Seixezelo</a:t>
                      </a:r>
                    </a:p>
                  </a:txBody>
                  <a:tcPr anchor="ctr"/>
                </a:tc>
                <a:tc>
                  <a:txBody>
                    <a:bodyPr/>
                    <a:lstStyle/>
                    <a:p>
                      <a:r>
                        <a:rPr lang="pt-PT">
                          <a:latin typeface="Times New Roman" panose="02020603050405020304" pitchFamily="18" charset="0"/>
                          <a:cs typeface="Times New Roman" panose="02020603050405020304" pitchFamily="18" charset="0"/>
                        </a:rPr>
                        <a:t>0.418</a:t>
                      </a:r>
                    </a:p>
                  </a:txBody>
                  <a:tcPr anchor="ctr"/>
                </a:tc>
                <a:extLst>
                  <a:ext uri="{0D108BD9-81ED-4DB2-BD59-A6C34878D82A}">
                    <a16:rowId xmlns:a16="http://schemas.microsoft.com/office/drawing/2014/main" val="3847332650"/>
                  </a:ext>
                </a:extLst>
              </a:tr>
              <a:tr h="0">
                <a:tc>
                  <a:txBody>
                    <a:bodyPr/>
                    <a:lstStyle/>
                    <a:p>
                      <a:r>
                        <a:rPr lang="pt-PT">
                          <a:latin typeface="Times New Roman" panose="02020603050405020304" pitchFamily="18" charset="0"/>
                          <a:cs typeface="Times New Roman" panose="02020603050405020304" pitchFamily="18" charset="0"/>
                        </a:rPr>
                        <a:t>Aguiar de Sousa</a:t>
                      </a:r>
                    </a:p>
                  </a:txBody>
                  <a:tcPr anchor="ctr"/>
                </a:tc>
                <a:tc>
                  <a:txBody>
                    <a:bodyPr/>
                    <a:lstStyle/>
                    <a:p>
                      <a:r>
                        <a:rPr lang="pt-PT">
                          <a:latin typeface="Times New Roman" panose="02020603050405020304" pitchFamily="18" charset="0"/>
                          <a:cs typeface="Times New Roman" panose="02020603050405020304" pitchFamily="18" charset="0"/>
                        </a:rPr>
                        <a:t>0.401</a:t>
                      </a:r>
                    </a:p>
                  </a:txBody>
                  <a:tcPr anchor="ctr"/>
                </a:tc>
                <a:extLst>
                  <a:ext uri="{0D108BD9-81ED-4DB2-BD59-A6C34878D82A}">
                    <a16:rowId xmlns:a16="http://schemas.microsoft.com/office/drawing/2014/main" val="1098065051"/>
                  </a:ext>
                </a:extLst>
              </a:tr>
              <a:tr h="0">
                <a:tc>
                  <a:txBody>
                    <a:bodyPr/>
                    <a:lstStyle/>
                    <a:p>
                      <a:r>
                        <a:rPr lang="pt-PT">
                          <a:latin typeface="Times New Roman" panose="02020603050405020304" pitchFamily="18" charset="0"/>
                          <a:cs typeface="Times New Roman" panose="02020603050405020304" pitchFamily="18" charset="0"/>
                        </a:rPr>
                        <a:t>Pedrouços</a:t>
                      </a:r>
                    </a:p>
                  </a:txBody>
                  <a:tcPr anchor="ctr"/>
                </a:tc>
                <a:tc>
                  <a:txBody>
                    <a:bodyPr/>
                    <a:lstStyle/>
                    <a:p>
                      <a:r>
                        <a:rPr lang="pt-PT" dirty="0">
                          <a:latin typeface="Times New Roman" panose="02020603050405020304" pitchFamily="18" charset="0"/>
                          <a:cs typeface="Times New Roman" panose="02020603050405020304" pitchFamily="18" charset="0"/>
                        </a:rPr>
                        <a:t>0.273</a:t>
                      </a:r>
                    </a:p>
                  </a:txBody>
                  <a:tcPr anchor="ctr"/>
                </a:tc>
                <a:extLst>
                  <a:ext uri="{0D108BD9-81ED-4DB2-BD59-A6C34878D82A}">
                    <a16:rowId xmlns:a16="http://schemas.microsoft.com/office/drawing/2014/main" val="2044544090"/>
                  </a:ext>
                </a:extLst>
              </a:tr>
            </a:tbl>
          </a:graphicData>
        </a:graphic>
      </p:graphicFrame>
    </p:spTree>
    <p:extLst>
      <p:ext uri="{BB962C8B-B14F-4D97-AF65-F5344CB8AC3E}">
        <p14:creationId xmlns:p14="http://schemas.microsoft.com/office/powerpoint/2010/main" val="32728374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FEAAC-5438-8B29-D04B-CE90FE5E85C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7977B82-5C0E-1A34-6347-C6300E8DADAF}"/>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DE0E19F7-6648-FA3B-76A2-A6C4E5ECEC6B}"/>
              </a:ext>
            </a:extLst>
          </p:cNvPr>
          <p:cNvSpPr>
            <a:spLocks noGrp="1"/>
          </p:cNvSpPr>
          <p:nvPr>
            <p:ph idx="1"/>
          </p:nvPr>
        </p:nvSpPr>
        <p:spPr>
          <a:xfrm>
            <a:off x="838200" y="1815792"/>
            <a:ext cx="10515600" cy="4958634"/>
          </a:xfrm>
        </p:spPr>
        <p:txBody>
          <a:bodyPr>
            <a:noAutofit/>
          </a:bodyPr>
          <a:lstStyle/>
          <a:p>
            <a:pPr marL="0" indent="0">
              <a:buNone/>
            </a:pPr>
            <a:r>
              <a:rPr lang="en-US" sz="1200" b="1" dirty="0">
                <a:latin typeface="Times New Roman" panose="02020603050405020304" pitchFamily="18" charset="0"/>
                <a:cs typeface="Times New Roman" panose="02020603050405020304" pitchFamily="18" charset="0"/>
              </a:rPr>
              <a:t>Global Spatial Autocorrelation – Moran’s I (Methodology)</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Objective:</a:t>
            </a:r>
          </a:p>
          <a:p>
            <a:pPr marL="0" indent="0">
              <a:buNone/>
            </a:pPr>
            <a:r>
              <a:rPr lang="en-US" sz="1200" dirty="0">
                <a:latin typeface="Times New Roman" panose="02020603050405020304" pitchFamily="18" charset="0"/>
                <a:cs typeface="Times New Roman" panose="02020603050405020304" pitchFamily="18" charset="0"/>
              </a:rPr>
              <a:t>To evaluate the presence of global spatial autocorrelation patterns in the IGATP (Global Perceived Attractiveness Index), at both the parish and municipality levels.</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b="1" dirty="0">
                <a:latin typeface="Times New Roman" panose="02020603050405020304" pitchFamily="18" charset="0"/>
                <a:cs typeface="Times New Roman" panose="02020603050405020304" pitchFamily="18" charset="0"/>
              </a:rPr>
              <a:t>Steps Performed:</a:t>
            </a:r>
          </a:p>
          <a:p>
            <a:r>
              <a:rPr lang="en-US" sz="1200" b="1" dirty="0">
                <a:latin typeface="Times New Roman" panose="02020603050405020304" pitchFamily="18" charset="0"/>
                <a:cs typeface="Times New Roman" panose="02020603050405020304" pitchFamily="18" charset="0"/>
              </a:rPr>
              <a:t>Data Cleaning:</a:t>
            </a:r>
          </a:p>
          <a:p>
            <a:pPr lvl="1"/>
            <a:r>
              <a:rPr lang="en-US" sz="1200" dirty="0">
                <a:latin typeface="Times New Roman" panose="02020603050405020304" pitchFamily="18" charset="0"/>
                <a:cs typeface="Times New Roman" panose="02020603050405020304" pitchFamily="18" charset="0"/>
              </a:rPr>
              <a:t>Observations with missing </a:t>
            </a:r>
            <a:r>
              <a:rPr lang="en-US" sz="1200" dirty="0" err="1">
                <a:latin typeface="Times New Roman" panose="02020603050405020304" pitchFamily="18" charset="0"/>
                <a:cs typeface="Times New Roman" panose="02020603050405020304" pitchFamily="18" charset="0"/>
              </a:rPr>
              <a:t>IGATP_mean</a:t>
            </a:r>
            <a:r>
              <a:rPr lang="en-US" sz="1200" dirty="0">
                <a:latin typeface="Times New Roman" panose="02020603050405020304" pitchFamily="18" charset="0"/>
                <a:cs typeface="Times New Roman" panose="02020603050405020304" pitchFamily="18" charset="0"/>
              </a:rPr>
              <a:t> values were removed.</a:t>
            </a:r>
          </a:p>
          <a:p>
            <a:r>
              <a:rPr lang="en-US" sz="1200" b="1" dirty="0">
                <a:latin typeface="Times New Roman" panose="02020603050405020304" pitchFamily="18" charset="0"/>
                <a:cs typeface="Times New Roman" panose="02020603050405020304" pitchFamily="18" charset="0"/>
              </a:rPr>
              <a:t>Spatial Weights Matrix:</a:t>
            </a:r>
          </a:p>
          <a:p>
            <a:pPr lvl="1"/>
            <a:r>
              <a:rPr lang="en-US" sz="1200" dirty="0">
                <a:latin typeface="Times New Roman" panose="02020603050405020304" pitchFamily="18" charset="0"/>
                <a:cs typeface="Times New Roman" panose="02020603050405020304" pitchFamily="18" charset="0"/>
              </a:rPr>
              <a:t>A Queen contiguity matrix was created (</a:t>
            </a:r>
            <a:r>
              <a:rPr lang="en-US" sz="1200" dirty="0" err="1">
                <a:latin typeface="Times New Roman" panose="02020603050405020304" pitchFamily="18" charset="0"/>
                <a:cs typeface="Times New Roman" panose="02020603050405020304" pitchFamily="18" charset="0"/>
              </a:rPr>
              <a:t>Queen.from_dataframe</a:t>
            </a:r>
            <a:r>
              <a:rPr lang="en-US" sz="1200" dirty="0">
                <a:latin typeface="Times New Roman" panose="02020603050405020304" pitchFamily="18" charset="0"/>
                <a:cs typeface="Times New Roman" panose="02020603050405020304" pitchFamily="18" charset="0"/>
              </a:rPr>
              <a:t>()), considering neighboring units that share either borders or vertices.</a:t>
            </a:r>
          </a:p>
          <a:p>
            <a:r>
              <a:rPr lang="en-US" sz="1200" b="1" dirty="0">
                <a:latin typeface="Times New Roman" panose="02020603050405020304" pitchFamily="18" charset="0"/>
                <a:cs typeface="Times New Roman" panose="02020603050405020304" pitchFamily="18" charset="0"/>
              </a:rPr>
              <a:t>Moran’s I Calculation:</a:t>
            </a:r>
          </a:p>
          <a:p>
            <a:pPr lvl="1"/>
            <a:r>
              <a:rPr lang="en-US" sz="1200" dirty="0">
                <a:latin typeface="Times New Roman" panose="02020603050405020304" pitchFamily="18" charset="0"/>
                <a:cs typeface="Times New Roman" panose="02020603050405020304" pitchFamily="18" charset="0"/>
              </a:rPr>
              <a:t>The global Moran’s I coefficient and significance (p-value) were computed using the Moran() function from the </a:t>
            </a:r>
            <a:r>
              <a:rPr lang="en-US" sz="1200" dirty="0" err="1">
                <a:latin typeface="Times New Roman" panose="02020603050405020304" pitchFamily="18" charset="0"/>
                <a:cs typeface="Times New Roman" panose="02020603050405020304" pitchFamily="18" charset="0"/>
              </a:rPr>
              <a:t>esda</a:t>
            </a:r>
            <a:r>
              <a:rPr lang="en-US" sz="1200" dirty="0">
                <a:latin typeface="Times New Roman" panose="02020603050405020304" pitchFamily="18" charset="0"/>
                <a:cs typeface="Times New Roman" panose="02020603050405020304" pitchFamily="18" charset="0"/>
              </a:rPr>
              <a:t> module, based on random permutations.</a:t>
            </a:r>
          </a:p>
          <a:p>
            <a:r>
              <a:rPr lang="en-US" sz="1200" b="1" dirty="0">
                <a:latin typeface="Times New Roman" panose="02020603050405020304" pitchFamily="18" charset="0"/>
                <a:cs typeface="Times New Roman" panose="02020603050405020304" pitchFamily="18" charset="0"/>
              </a:rPr>
              <a:t>Variable Standardization:</a:t>
            </a:r>
          </a:p>
          <a:p>
            <a:pPr lvl="1"/>
            <a:r>
              <a:rPr lang="en-US" sz="1200" dirty="0">
                <a:latin typeface="Times New Roman" panose="02020603050405020304" pitchFamily="18" charset="0"/>
                <a:cs typeface="Times New Roman" panose="02020603050405020304" pitchFamily="18" charset="0"/>
              </a:rPr>
              <a:t>IGATP values were standardized (z-scores) to allow scatterplot representation.</a:t>
            </a:r>
          </a:p>
          <a:p>
            <a:r>
              <a:rPr lang="en-US" sz="1200" b="1" dirty="0">
                <a:latin typeface="Times New Roman" panose="02020603050405020304" pitchFamily="18" charset="0"/>
                <a:cs typeface="Times New Roman" panose="02020603050405020304" pitchFamily="18" charset="0"/>
              </a:rPr>
              <a:t>Visualization:</a:t>
            </a:r>
          </a:p>
          <a:p>
            <a:pPr lvl="1"/>
            <a:r>
              <a:rPr lang="en-US" sz="1200" dirty="0">
                <a:latin typeface="Times New Roman" panose="02020603050405020304" pitchFamily="18" charset="0"/>
                <a:cs typeface="Times New Roman" panose="02020603050405020304" pitchFamily="18" charset="0"/>
              </a:rPr>
              <a:t>A Moran Scatterplot was built to visualize the relationship between standardized IGATP values and their spatial lag (average value among neighbors).</a:t>
            </a:r>
          </a:p>
          <a:p>
            <a:pPr lvl="1"/>
            <a:r>
              <a:rPr lang="en-US" sz="1200" dirty="0">
                <a:latin typeface="Times New Roman" panose="02020603050405020304" pitchFamily="18" charset="0"/>
                <a:cs typeface="Times New Roman" panose="02020603050405020304" pitchFamily="18" charset="0"/>
              </a:rPr>
              <a:t>A red regression line indicates the strength and direction of the spatial autocorrelation.</a:t>
            </a:r>
          </a:p>
        </p:txBody>
      </p:sp>
    </p:spTree>
    <p:extLst>
      <p:ext uri="{BB962C8B-B14F-4D97-AF65-F5344CB8AC3E}">
        <p14:creationId xmlns:p14="http://schemas.microsoft.com/office/powerpoint/2010/main" val="1555162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8C4FC-8E7C-3AE7-13C3-1DF3F2F53D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3A88183-36D9-486B-9472-0F74FBE3C9F2}"/>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8C3C7C72-2FA1-FD8A-BDD2-052C6F283BA8}"/>
              </a:ext>
            </a:extLst>
          </p:cNvPr>
          <p:cNvSpPr>
            <a:spLocks noGrp="1"/>
          </p:cNvSpPr>
          <p:nvPr>
            <p:ph idx="1"/>
          </p:nvPr>
        </p:nvSpPr>
        <p:spPr>
          <a:xfrm>
            <a:off x="838201" y="1825624"/>
            <a:ext cx="5346289" cy="4358865"/>
          </a:xfrm>
        </p:spPr>
        <p:txBody>
          <a:bodyPr>
            <a:normAutofit fontScale="85000" lnSpcReduction="20000"/>
          </a:bodyPr>
          <a:lstStyle/>
          <a:p>
            <a:pPr marL="0" indent="0">
              <a:buNone/>
            </a:pPr>
            <a:r>
              <a:rPr lang="en-US" sz="3000" b="1" dirty="0">
                <a:latin typeface="Times New Roman" panose="02020603050405020304" pitchFamily="18" charset="0"/>
                <a:cs typeface="Times New Roman" panose="02020603050405020304" pitchFamily="18" charset="0"/>
              </a:rPr>
              <a:t>Spatial Autocorrelation Analysis – Moran’s I</a:t>
            </a:r>
          </a:p>
          <a:p>
            <a:pPr mar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a:latin typeface="Times New Roman" panose="02020603050405020304" pitchFamily="18" charset="0"/>
                <a:cs typeface="Times New Roman" panose="02020603050405020304" pitchFamily="18" charset="0"/>
              </a:rPr>
              <a:t>Interpretation:</a:t>
            </a:r>
          </a:p>
          <a:p>
            <a:r>
              <a:rPr lang="en-US" sz="2200" dirty="0">
                <a:latin typeface="Times New Roman" panose="02020603050405020304" pitchFamily="18" charset="0"/>
                <a:cs typeface="Times New Roman" panose="02020603050405020304" pitchFamily="18" charset="0"/>
              </a:rPr>
              <a:t>The results confirm the presence of a spatial structure in the IGATP:</a:t>
            </a:r>
          </a:p>
          <a:p>
            <a:pPr lvl="1"/>
            <a:r>
              <a:rPr lang="en-US" sz="1800" dirty="0">
                <a:latin typeface="Times New Roman" panose="02020603050405020304" pitchFamily="18" charset="0"/>
                <a:cs typeface="Times New Roman" panose="02020603050405020304" pitchFamily="18" charset="0"/>
              </a:rPr>
              <a:t>At the parish level, the spatial dependence is weaker, yet still statistically significant;</a:t>
            </a:r>
          </a:p>
          <a:p>
            <a:pPr lvl="1"/>
            <a:r>
              <a:rPr lang="en-US" sz="1800" dirty="0">
                <a:latin typeface="Times New Roman" panose="02020603050405020304" pitchFamily="18" charset="0"/>
                <a:cs typeface="Times New Roman" panose="02020603050405020304" pitchFamily="18" charset="0"/>
              </a:rPr>
              <a:t>At the municipal level, the pattern is clearer and more pronounced.</a:t>
            </a:r>
          </a:p>
          <a:p>
            <a:r>
              <a:rPr lang="en-US" sz="2200" dirty="0">
                <a:latin typeface="Times New Roman" panose="02020603050405020304" pitchFamily="18" charset="0"/>
                <a:cs typeface="Times New Roman" panose="02020603050405020304" pitchFamily="18" charset="0"/>
              </a:rPr>
              <a:t>This suggests that neighboring territories tend to share similar levels of perceived attractiveness, validating the use of spatial approaches in this type of analysis.</a:t>
            </a:r>
          </a:p>
          <a:p>
            <a:r>
              <a:rPr lang="en-US" sz="2200" dirty="0">
                <a:latin typeface="Times New Roman" panose="02020603050405020304" pitchFamily="18" charset="0"/>
                <a:cs typeface="Times New Roman" panose="02020603050405020304" pitchFamily="18" charset="0"/>
              </a:rPr>
              <a:t>The upward trend in both Moran’s scatterplots (red line) visually confirms the presence of positive spatial dependence.</a:t>
            </a:r>
          </a:p>
        </p:txBody>
      </p:sp>
      <p:sp>
        <p:nvSpPr>
          <p:cNvPr id="6" name="CaixaDeTexto 5">
            <a:extLst>
              <a:ext uri="{FF2B5EF4-FFF2-40B4-BE49-F238E27FC236}">
                <a16:creationId xmlns:a16="http://schemas.microsoft.com/office/drawing/2014/main" id="{13E8E9CF-BD2F-2D0C-455D-23B3D8C8ED48}"/>
              </a:ext>
            </a:extLst>
          </p:cNvPr>
          <p:cNvSpPr txBox="1"/>
          <p:nvPr/>
        </p:nvSpPr>
        <p:spPr>
          <a:xfrm>
            <a:off x="6301536" y="2547603"/>
            <a:ext cx="524796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Spatial Autocorrelation Results:</a:t>
            </a:r>
            <a:endParaRPr lang="pt-PT"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8BAA37BC-4F03-5C93-6D49-8F50DE57A574}"/>
              </a:ext>
            </a:extLst>
          </p:cNvPr>
          <p:cNvGraphicFramePr>
            <a:graphicFrameLocks noGrp="1"/>
          </p:cNvGraphicFramePr>
          <p:nvPr>
            <p:extLst>
              <p:ext uri="{D42A27DB-BD31-4B8C-83A1-F6EECF244321}">
                <p14:modId xmlns:p14="http://schemas.microsoft.com/office/powerpoint/2010/main" val="3737756399"/>
              </p:ext>
            </p:extLst>
          </p:nvPr>
        </p:nvGraphicFramePr>
        <p:xfrm>
          <a:off x="6301536" y="2980405"/>
          <a:ext cx="5247968" cy="3566160"/>
        </p:xfrm>
        <a:graphic>
          <a:graphicData uri="http://schemas.openxmlformats.org/drawingml/2006/table">
            <a:tbl>
              <a:tblPr>
                <a:tableStyleId>{ED083AE6-46FA-4A59-8FB0-9F97EB10719F}</a:tableStyleId>
              </a:tblPr>
              <a:tblGrid>
                <a:gridCol w="1511710">
                  <a:extLst>
                    <a:ext uri="{9D8B030D-6E8A-4147-A177-3AD203B41FA5}">
                      <a16:colId xmlns:a16="http://schemas.microsoft.com/office/drawing/2014/main" val="4128235897"/>
                    </a:ext>
                  </a:extLst>
                </a:gridCol>
                <a:gridCol w="1179871">
                  <a:extLst>
                    <a:ext uri="{9D8B030D-6E8A-4147-A177-3AD203B41FA5}">
                      <a16:colId xmlns:a16="http://schemas.microsoft.com/office/drawing/2014/main" val="4109200766"/>
                    </a:ext>
                  </a:extLst>
                </a:gridCol>
                <a:gridCol w="963561">
                  <a:extLst>
                    <a:ext uri="{9D8B030D-6E8A-4147-A177-3AD203B41FA5}">
                      <a16:colId xmlns:a16="http://schemas.microsoft.com/office/drawing/2014/main" val="4218564939"/>
                    </a:ext>
                  </a:extLst>
                </a:gridCol>
                <a:gridCol w="1592826">
                  <a:extLst>
                    <a:ext uri="{9D8B030D-6E8A-4147-A177-3AD203B41FA5}">
                      <a16:colId xmlns:a16="http://schemas.microsoft.com/office/drawing/2014/main" val="3443704799"/>
                    </a:ext>
                  </a:extLst>
                </a:gridCol>
              </a:tblGrid>
              <a:tr h="0">
                <a:tc>
                  <a:txBody>
                    <a:bodyPr/>
                    <a:lstStyle/>
                    <a:p>
                      <a:r>
                        <a:rPr lang="pt-PT" b="1">
                          <a:latin typeface="Times New Roman" panose="02020603050405020304" pitchFamily="18" charset="0"/>
                          <a:cs typeface="Times New Roman" panose="02020603050405020304" pitchFamily="18" charset="0"/>
                        </a:rPr>
                        <a:t>Level</a:t>
                      </a:r>
                    </a:p>
                  </a:txBody>
                  <a:tcPr anchor="ctr"/>
                </a:tc>
                <a:tc>
                  <a:txBody>
                    <a:bodyPr/>
                    <a:lstStyle/>
                    <a:p>
                      <a:r>
                        <a:rPr lang="pt-PT" b="1">
                          <a:latin typeface="Times New Roman" panose="02020603050405020304" pitchFamily="18" charset="0"/>
                          <a:cs typeface="Times New Roman" panose="02020603050405020304" pitchFamily="18" charset="0"/>
                        </a:rPr>
                        <a:t>Moran’s I</a:t>
                      </a:r>
                    </a:p>
                  </a:txBody>
                  <a:tcPr anchor="ctr"/>
                </a:tc>
                <a:tc>
                  <a:txBody>
                    <a:bodyPr/>
                    <a:lstStyle/>
                    <a:p>
                      <a:r>
                        <a:rPr lang="pt-PT" b="1">
                          <a:latin typeface="Times New Roman" panose="02020603050405020304" pitchFamily="18" charset="0"/>
                          <a:cs typeface="Times New Roman" panose="02020603050405020304" pitchFamily="18" charset="0"/>
                        </a:rPr>
                        <a:t>p-value</a:t>
                      </a:r>
                    </a:p>
                  </a:txBody>
                  <a:tcPr anchor="ctr"/>
                </a:tc>
                <a:tc>
                  <a:txBody>
                    <a:bodyPr/>
                    <a:lstStyle/>
                    <a:p>
                      <a:r>
                        <a:rPr lang="pt-PT" b="1" dirty="0" err="1">
                          <a:latin typeface="Times New Roman" panose="02020603050405020304" pitchFamily="18" charset="0"/>
                          <a:cs typeface="Times New Roman" panose="02020603050405020304" pitchFamily="18" charset="0"/>
                        </a:rPr>
                        <a:t>Interpretation</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92378650"/>
                  </a:ext>
                </a:extLst>
              </a:tr>
              <a:tr h="0">
                <a:tc>
                  <a:txBody>
                    <a:bodyPr/>
                    <a:lstStyle/>
                    <a:p>
                      <a:r>
                        <a:rPr lang="pt-PT" dirty="0" err="1">
                          <a:latin typeface="Times New Roman" panose="02020603050405020304" pitchFamily="18" charset="0"/>
                          <a:cs typeface="Times New Roman" panose="02020603050405020304" pitchFamily="18" charset="0"/>
                        </a:rPr>
                        <a:t>Parishes</a:t>
                      </a:r>
                      <a:endParaRPr lang="pt-PT" dirty="0">
                        <a:latin typeface="Times New Roman" panose="02020603050405020304" pitchFamily="18" charset="0"/>
                        <a:cs typeface="Times New Roman" panose="02020603050405020304" pitchFamily="18" charset="0"/>
                      </a:endParaRPr>
                    </a:p>
                  </a:txBody>
                  <a:tcPr anchor="ctr"/>
                </a:tc>
                <a:tc>
                  <a:txBody>
                    <a:bodyPr/>
                    <a:lstStyle/>
                    <a:p>
                      <a:r>
                        <a:rPr lang="pt-PT" dirty="0">
                          <a:latin typeface="Times New Roman" panose="02020603050405020304" pitchFamily="18" charset="0"/>
                          <a:cs typeface="Times New Roman" panose="02020603050405020304" pitchFamily="18" charset="0"/>
                        </a:rPr>
                        <a:t>0.1301</a:t>
                      </a:r>
                    </a:p>
                  </a:txBody>
                  <a:tcPr anchor="ctr"/>
                </a:tc>
                <a:tc>
                  <a:txBody>
                    <a:bodyPr/>
                    <a:lstStyle/>
                    <a:p>
                      <a:r>
                        <a:rPr lang="pt-PT">
                          <a:latin typeface="Times New Roman" panose="02020603050405020304" pitchFamily="18" charset="0"/>
                          <a:cs typeface="Times New Roman" panose="02020603050405020304" pitchFamily="18" charset="0"/>
                        </a:rPr>
                        <a:t>0.0200</a:t>
                      </a:r>
                    </a:p>
                  </a:txBody>
                  <a:tcPr anchor="ctr"/>
                </a:tc>
                <a:tc>
                  <a:txBody>
                    <a:bodyPr/>
                    <a:lstStyle/>
                    <a:p>
                      <a:r>
                        <a:rPr lang="en-US" dirty="0">
                          <a:latin typeface="Times New Roman" panose="02020603050405020304" pitchFamily="18" charset="0"/>
                          <a:cs typeface="Times New Roman" panose="02020603050405020304" pitchFamily="18" charset="0"/>
                        </a:rPr>
                        <a:t>Weak but </a:t>
                      </a:r>
                      <a:r>
                        <a:rPr lang="en-US" b="1" dirty="0">
                          <a:latin typeface="Times New Roman" panose="02020603050405020304" pitchFamily="18" charset="0"/>
                          <a:cs typeface="Times New Roman" panose="02020603050405020304" pitchFamily="18" charset="0"/>
                        </a:rPr>
                        <a:t>statistically significant</a:t>
                      </a:r>
                      <a:r>
                        <a:rPr lang="en-US" dirty="0">
                          <a:latin typeface="Times New Roman" panose="02020603050405020304" pitchFamily="18" charset="0"/>
                          <a:cs typeface="Times New Roman" panose="02020603050405020304" pitchFamily="18" charset="0"/>
                        </a:rPr>
                        <a:t> positive spatial autocorrelation</a:t>
                      </a:r>
                    </a:p>
                  </a:txBody>
                  <a:tcPr anchor="ctr"/>
                </a:tc>
                <a:extLst>
                  <a:ext uri="{0D108BD9-81ED-4DB2-BD59-A6C34878D82A}">
                    <a16:rowId xmlns:a16="http://schemas.microsoft.com/office/drawing/2014/main" val="1138634911"/>
                  </a:ext>
                </a:extLst>
              </a:tr>
              <a:tr h="0">
                <a:tc>
                  <a:txBody>
                    <a:bodyPr/>
                    <a:lstStyle/>
                    <a:p>
                      <a:r>
                        <a:rPr lang="pt-PT">
                          <a:latin typeface="Times New Roman" panose="02020603050405020304" pitchFamily="18" charset="0"/>
                          <a:cs typeface="Times New Roman" panose="02020603050405020304" pitchFamily="18" charset="0"/>
                        </a:rPr>
                        <a:t>Municipalities</a:t>
                      </a:r>
                    </a:p>
                  </a:txBody>
                  <a:tcPr anchor="ctr"/>
                </a:tc>
                <a:tc>
                  <a:txBody>
                    <a:bodyPr/>
                    <a:lstStyle/>
                    <a:p>
                      <a:r>
                        <a:rPr lang="pt-PT">
                          <a:latin typeface="Times New Roman" panose="02020603050405020304" pitchFamily="18" charset="0"/>
                          <a:cs typeface="Times New Roman" panose="02020603050405020304" pitchFamily="18" charset="0"/>
                        </a:rPr>
                        <a:t>0.2751</a:t>
                      </a:r>
                    </a:p>
                  </a:txBody>
                  <a:tcPr anchor="ctr"/>
                </a:tc>
                <a:tc>
                  <a:txBody>
                    <a:bodyPr/>
                    <a:lstStyle/>
                    <a:p>
                      <a:r>
                        <a:rPr lang="pt-PT">
                          <a:latin typeface="Times New Roman" panose="02020603050405020304" pitchFamily="18" charset="0"/>
                          <a:cs typeface="Times New Roman" panose="02020603050405020304" pitchFamily="18" charset="0"/>
                        </a:rPr>
                        <a:t>0.0110</a:t>
                      </a:r>
                    </a:p>
                  </a:txBody>
                  <a:tcPr anchor="ctr"/>
                </a:tc>
                <a:tc>
                  <a:txBody>
                    <a:bodyPr/>
                    <a:lstStyle/>
                    <a:p>
                      <a:r>
                        <a:rPr lang="pt-PT" b="1" dirty="0" err="1">
                          <a:latin typeface="Times New Roman" panose="02020603050405020304" pitchFamily="18" charset="0"/>
                          <a:cs typeface="Times New Roman" panose="02020603050405020304" pitchFamily="18" charset="0"/>
                        </a:rPr>
                        <a:t>Moderate</a:t>
                      </a:r>
                      <a:r>
                        <a:rPr lang="pt-PT" b="1" dirty="0">
                          <a:latin typeface="Times New Roman" panose="02020603050405020304" pitchFamily="18" charset="0"/>
                          <a:cs typeface="Times New Roman" panose="02020603050405020304" pitchFamily="18" charset="0"/>
                        </a:rPr>
                        <a:t> positive </a:t>
                      </a:r>
                      <a:r>
                        <a:rPr lang="pt-PT" b="1" dirty="0" err="1">
                          <a:latin typeface="Times New Roman" panose="02020603050405020304" pitchFamily="18" charset="0"/>
                          <a:cs typeface="Times New Roman" panose="02020603050405020304" pitchFamily="18" charset="0"/>
                        </a:rPr>
                        <a:t>spatial</a:t>
                      </a:r>
                      <a:r>
                        <a:rPr lang="pt-PT" b="1" dirty="0">
                          <a:latin typeface="Times New Roman" panose="02020603050405020304" pitchFamily="18" charset="0"/>
                          <a:cs typeface="Times New Roman" panose="02020603050405020304" pitchFamily="18" charset="0"/>
                        </a:rPr>
                        <a:t> </a:t>
                      </a:r>
                      <a:r>
                        <a:rPr lang="pt-PT" b="1" dirty="0" err="1">
                          <a:latin typeface="Times New Roman" panose="02020603050405020304" pitchFamily="18" charset="0"/>
                          <a:cs typeface="Times New Roman" panose="02020603050405020304" pitchFamily="18" charset="0"/>
                        </a:rPr>
                        <a:t>autocorrelation</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also</a:t>
                      </a:r>
                      <a:r>
                        <a:rPr lang="pt-PT" dirty="0">
                          <a:latin typeface="Times New Roman" panose="02020603050405020304" pitchFamily="18" charset="0"/>
                          <a:cs typeface="Times New Roman" panose="02020603050405020304" pitchFamily="18" charset="0"/>
                        </a:rPr>
                        <a:t> </a:t>
                      </a:r>
                      <a:r>
                        <a:rPr lang="pt-PT" dirty="0" err="1">
                          <a:latin typeface="Times New Roman" panose="02020603050405020304" pitchFamily="18" charset="0"/>
                          <a:cs typeface="Times New Roman" panose="02020603050405020304" pitchFamily="18" charset="0"/>
                        </a:rPr>
                        <a:t>significant</a:t>
                      </a:r>
                      <a:endParaRPr lang="pt-PT"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51965511"/>
                  </a:ext>
                </a:extLst>
              </a:tr>
            </a:tbl>
          </a:graphicData>
        </a:graphic>
      </p:graphicFrame>
      <p:pic>
        <p:nvPicPr>
          <p:cNvPr id="8" name="Imagem 7">
            <a:extLst>
              <a:ext uri="{FF2B5EF4-FFF2-40B4-BE49-F238E27FC236}">
                <a16:creationId xmlns:a16="http://schemas.microsoft.com/office/drawing/2014/main" id="{7D63BC54-AC3A-A05C-C8B1-8E957379A43C}"/>
              </a:ext>
            </a:extLst>
          </p:cNvPr>
          <p:cNvPicPr>
            <a:picLocks noChangeAspect="1"/>
          </p:cNvPicPr>
          <p:nvPr/>
        </p:nvPicPr>
        <p:blipFill>
          <a:blip r:embed="rId2"/>
          <a:stretch>
            <a:fillRect/>
          </a:stretch>
        </p:blipFill>
        <p:spPr>
          <a:xfrm>
            <a:off x="6501579" y="311434"/>
            <a:ext cx="2219633" cy="2219633"/>
          </a:xfrm>
          <a:prstGeom prst="rect">
            <a:avLst/>
          </a:prstGeom>
        </p:spPr>
      </p:pic>
      <p:pic>
        <p:nvPicPr>
          <p:cNvPr id="10" name="Imagem 9">
            <a:extLst>
              <a:ext uri="{FF2B5EF4-FFF2-40B4-BE49-F238E27FC236}">
                <a16:creationId xmlns:a16="http://schemas.microsoft.com/office/drawing/2014/main" id="{E537A69C-C367-0D04-3593-53DC7A3D9B7A}"/>
              </a:ext>
            </a:extLst>
          </p:cNvPr>
          <p:cNvPicPr>
            <a:picLocks noChangeAspect="1"/>
          </p:cNvPicPr>
          <p:nvPr/>
        </p:nvPicPr>
        <p:blipFill>
          <a:blip r:embed="rId3"/>
          <a:stretch>
            <a:fillRect/>
          </a:stretch>
        </p:blipFill>
        <p:spPr>
          <a:xfrm>
            <a:off x="8928128" y="311434"/>
            <a:ext cx="2219633" cy="2219633"/>
          </a:xfrm>
          <a:prstGeom prst="rect">
            <a:avLst/>
          </a:prstGeom>
        </p:spPr>
      </p:pic>
    </p:spTree>
    <p:extLst>
      <p:ext uri="{BB962C8B-B14F-4D97-AF65-F5344CB8AC3E}">
        <p14:creationId xmlns:p14="http://schemas.microsoft.com/office/powerpoint/2010/main" val="999169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E0DCD-8584-45C0-B4AA-DCB7E8CCC1E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906801-D936-EBF7-C6D9-7C63FFBC063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A0E57768-40F2-5A55-8E0D-9DD7EAE28FB8}"/>
              </a:ext>
            </a:extLst>
          </p:cNvPr>
          <p:cNvSpPr>
            <a:spLocks noGrp="1"/>
          </p:cNvSpPr>
          <p:nvPr>
            <p:ph idx="1"/>
          </p:nvPr>
        </p:nvSpPr>
        <p:spPr>
          <a:xfrm>
            <a:off x="838200" y="1825624"/>
            <a:ext cx="6201697" cy="4358865"/>
          </a:xfrm>
        </p:spPr>
        <p:txBody>
          <a:bodyPr>
            <a:normAutofit fontScale="55000" lnSpcReduction="20000"/>
          </a:bodyPr>
          <a:lstStyle/>
          <a:p>
            <a:pPr marL="0" indent="0">
              <a:buNone/>
            </a:pPr>
            <a:r>
              <a:rPr lang="en-US" sz="3500" b="1" dirty="0">
                <a:latin typeface="Times New Roman" panose="02020603050405020304" pitchFamily="18" charset="0"/>
                <a:cs typeface="Times New Roman" panose="02020603050405020304" pitchFamily="18" charset="0"/>
              </a:rPr>
              <a:t>Spatial Cluster Mapping – LISA Methodology</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Objective:</a:t>
            </a:r>
          </a:p>
          <a:p>
            <a:r>
              <a:rPr lang="en-US" sz="3500" dirty="0">
                <a:latin typeface="Times New Roman" panose="02020603050405020304" pitchFamily="18" charset="0"/>
                <a:cs typeface="Times New Roman" panose="02020603050405020304" pitchFamily="18" charset="0"/>
              </a:rPr>
              <a:t>To identify significant local clusters of perceived attractiveness (IGATP) using Local Indicators of Spatial Association – Local Moran (LISA).</a:t>
            </a:r>
          </a:p>
          <a:p>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Procedures:</a:t>
            </a:r>
          </a:p>
          <a:p>
            <a:r>
              <a:rPr lang="en-US" sz="3500" dirty="0">
                <a:latin typeface="Times New Roman" panose="02020603050405020304" pitchFamily="18" charset="0"/>
                <a:cs typeface="Times New Roman" panose="02020603050405020304" pitchFamily="18" charset="0"/>
              </a:rPr>
              <a:t>A Queen contiguity spatial weights matrix was created;</a:t>
            </a:r>
          </a:p>
          <a:p>
            <a:r>
              <a:rPr lang="en-US" sz="3500" dirty="0">
                <a:latin typeface="Times New Roman" panose="02020603050405020304" pitchFamily="18" charset="0"/>
                <a:cs typeface="Times New Roman" panose="02020603050405020304" pitchFamily="18" charset="0"/>
              </a:rPr>
              <a:t>The Local Moran's I was applied to the average IGATP at the parish and municipality levels;</a:t>
            </a:r>
          </a:p>
          <a:p>
            <a:r>
              <a:rPr lang="en-US" sz="3500" dirty="0">
                <a:latin typeface="Times New Roman" panose="02020603050405020304" pitchFamily="18" charset="0"/>
                <a:cs typeface="Times New Roman" panose="02020603050405020304" pitchFamily="18" charset="0"/>
              </a:rPr>
              <a:t>Statistical significance was assessed using 999 random permutations (α = 0.05);</a:t>
            </a:r>
          </a:p>
          <a:p>
            <a:r>
              <a:rPr lang="en-US" sz="3500" dirty="0">
                <a:latin typeface="Times New Roman" panose="02020603050405020304" pitchFamily="18" charset="0"/>
                <a:cs typeface="Times New Roman" panose="02020603050405020304" pitchFamily="18" charset="0"/>
              </a:rPr>
              <a:t>Spatial units were classified into five categories:</a:t>
            </a:r>
            <a:endParaRPr lang="en-US" sz="3100" dirty="0">
              <a:latin typeface="Times New Roman" panose="02020603050405020304" pitchFamily="18" charset="0"/>
              <a:cs typeface="Times New Roman" panose="02020603050405020304" pitchFamily="18" charset="0"/>
            </a:endParaRPr>
          </a:p>
        </p:txBody>
      </p:sp>
      <p:graphicFrame>
        <p:nvGraphicFramePr>
          <p:cNvPr id="3" name="Tabela 2">
            <a:extLst>
              <a:ext uri="{FF2B5EF4-FFF2-40B4-BE49-F238E27FC236}">
                <a16:creationId xmlns:a16="http://schemas.microsoft.com/office/drawing/2014/main" id="{B7EF401B-D09D-0F7E-78CA-9759D1FFEDB7}"/>
              </a:ext>
            </a:extLst>
          </p:cNvPr>
          <p:cNvGraphicFramePr>
            <a:graphicFrameLocks noGrp="1"/>
          </p:cNvGraphicFramePr>
          <p:nvPr/>
        </p:nvGraphicFramePr>
        <p:xfrm>
          <a:off x="6764593" y="2185570"/>
          <a:ext cx="4945626" cy="3566160"/>
        </p:xfrm>
        <a:graphic>
          <a:graphicData uri="http://schemas.openxmlformats.org/drawingml/2006/table">
            <a:tbl>
              <a:tblPr>
                <a:tableStyleId>{ED083AE6-46FA-4A59-8FB0-9F97EB10719F}</a:tableStyleId>
              </a:tblPr>
              <a:tblGrid>
                <a:gridCol w="1750142">
                  <a:extLst>
                    <a:ext uri="{9D8B030D-6E8A-4147-A177-3AD203B41FA5}">
                      <a16:colId xmlns:a16="http://schemas.microsoft.com/office/drawing/2014/main" val="3799183100"/>
                    </a:ext>
                  </a:extLst>
                </a:gridCol>
                <a:gridCol w="3195484">
                  <a:extLst>
                    <a:ext uri="{9D8B030D-6E8A-4147-A177-3AD203B41FA5}">
                      <a16:colId xmlns:a16="http://schemas.microsoft.com/office/drawing/2014/main" val="2117927133"/>
                    </a:ext>
                  </a:extLst>
                </a:gridCol>
              </a:tblGrid>
              <a:tr h="0">
                <a:tc>
                  <a:txBody>
                    <a:bodyPr/>
                    <a:lstStyle/>
                    <a:p>
                      <a:r>
                        <a:rPr lang="pt-PT" b="1">
                          <a:latin typeface="Times New Roman" panose="02020603050405020304" pitchFamily="18" charset="0"/>
                          <a:cs typeface="Times New Roman" panose="02020603050405020304" pitchFamily="18" charset="0"/>
                        </a:rPr>
                        <a:t>Category</a:t>
                      </a:r>
                    </a:p>
                  </a:txBody>
                  <a:tcPr anchor="ctr"/>
                </a:tc>
                <a:tc>
                  <a:txBody>
                    <a:bodyPr/>
                    <a:lstStyle/>
                    <a:p>
                      <a:r>
                        <a:rPr lang="pt-PT" b="1" dirty="0" err="1">
                          <a:latin typeface="Times New Roman" panose="02020603050405020304" pitchFamily="18" charset="0"/>
                          <a:cs typeface="Times New Roman" panose="02020603050405020304" pitchFamily="18" charset="0"/>
                        </a:rPr>
                        <a:t>Description</a:t>
                      </a:r>
                      <a:endParaRPr lang="pt-PT"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429738165"/>
                  </a:ext>
                </a:extLst>
              </a:tr>
              <a:tr h="0">
                <a:tc>
                  <a:txBody>
                    <a:bodyPr/>
                    <a:lstStyle/>
                    <a:p>
                      <a:r>
                        <a:rPr lang="pt-PT">
                          <a:latin typeface="Times New Roman" panose="02020603050405020304" pitchFamily="18" charset="0"/>
                          <a:cs typeface="Times New Roman" panose="02020603050405020304" pitchFamily="18" charset="0"/>
                        </a:rPr>
                        <a:t>High-High</a:t>
                      </a:r>
                    </a:p>
                  </a:txBody>
                  <a:tcPr anchor="ctr"/>
                </a:tc>
                <a:tc>
                  <a:txBody>
                    <a:bodyPr/>
                    <a:lstStyle/>
                    <a:p>
                      <a:r>
                        <a:rPr lang="en-US">
                          <a:latin typeface="Times New Roman" panose="02020603050405020304" pitchFamily="18" charset="0"/>
                          <a:cs typeface="Times New Roman" panose="02020603050405020304" pitchFamily="18" charset="0"/>
                        </a:rPr>
                        <a:t>High value surrounded by high values (positive cluster)</a:t>
                      </a:r>
                    </a:p>
                  </a:txBody>
                  <a:tcPr anchor="ctr"/>
                </a:tc>
                <a:extLst>
                  <a:ext uri="{0D108BD9-81ED-4DB2-BD59-A6C34878D82A}">
                    <a16:rowId xmlns:a16="http://schemas.microsoft.com/office/drawing/2014/main" val="3293432602"/>
                  </a:ext>
                </a:extLst>
              </a:tr>
              <a:tr h="0">
                <a:tc>
                  <a:txBody>
                    <a:bodyPr/>
                    <a:lstStyle/>
                    <a:p>
                      <a:r>
                        <a:rPr lang="pt-PT">
                          <a:latin typeface="Times New Roman" panose="02020603050405020304" pitchFamily="18" charset="0"/>
                          <a:cs typeface="Times New Roman" panose="02020603050405020304" pitchFamily="18" charset="0"/>
                        </a:rPr>
                        <a:t>Low-Low</a:t>
                      </a:r>
                    </a:p>
                  </a:txBody>
                  <a:tcPr anchor="ctr"/>
                </a:tc>
                <a:tc>
                  <a:txBody>
                    <a:bodyPr/>
                    <a:lstStyle/>
                    <a:p>
                      <a:r>
                        <a:rPr lang="en-US" dirty="0">
                          <a:latin typeface="Times New Roman" panose="02020603050405020304" pitchFamily="18" charset="0"/>
                          <a:cs typeface="Times New Roman" panose="02020603050405020304" pitchFamily="18" charset="0"/>
                        </a:rPr>
                        <a:t>Low value surrounded by low values (negative cluster)</a:t>
                      </a:r>
                    </a:p>
                  </a:txBody>
                  <a:tcPr anchor="ctr"/>
                </a:tc>
                <a:extLst>
                  <a:ext uri="{0D108BD9-81ED-4DB2-BD59-A6C34878D82A}">
                    <a16:rowId xmlns:a16="http://schemas.microsoft.com/office/drawing/2014/main" val="3939001967"/>
                  </a:ext>
                </a:extLst>
              </a:tr>
              <a:tr h="0">
                <a:tc>
                  <a:txBody>
                    <a:bodyPr/>
                    <a:lstStyle/>
                    <a:p>
                      <a:r>
                        <a:rPr lang="pt-PT">
                          <a:latin typeface="Times New Roman" panose="02020603050405020304" pitchFamily="18" charset="0"/>
                          <a:cs typeface="Times New Roman" panose="02020603050405020304" pitchFamily="18" charset="0"/>
                        </a:rPr>
                        <a:t>High-Low</a:t>
                      </a:r>
                    </a:p>
                  </a:txBody>
                  <a:tcPr anchor="ctr"/>
                </a:tc>
                <a:tc>
                  <a:txBody>
                    <a:bodyPr/>
                    <a:lstStyle/>
                    <a:p>
                      <a:r>
                        <a:rPr lang="en-US">
                          <a:latin typeface="Times New Roman" panose="02020603050405020304" pitchFamily="18" charset="0"/>
                          <a:cs typeface="Times New Roman" panose="02020603050405020304" pitchFamily="18" charset="0"/>
                        </a:rPr>
                        <a:t>High value surrounded by low values (positive spatial outlier)</a:t>
                      </a:r>
                    </a:p>
                  </a:txBody>
                  <a:tcPr anchor="ctr"/>
                </a:tc>
                <a:extLst>
                  <a:ext uri="{0D108BD9-81ED-4DB2-BD59-A6C34878D82A}">
                    <a16:rowId xmlns:a16="http://schemas.microsoft.com/office/drawing/2014/main" val="1590138608"/>
                  </a:ext>
                </a:extLst>
              </a:tr>
              <a:tr h="0">
                <a:tc>
                  <a:txBody>
                    <a:bodyPr/>
                    <a:lstStyle/>
                    <a:p>
                      <a:r>
                        <a:rPr lang="pt-PT">
                          <a:latin typeface="Times New Roman" panose="02020603050405020304" pitchFamily="18" charset="0"/>
                          <a:cs typeface="Times New Roman" panose="02020603050405020304" pitchFamily="18" charset="0"/>
                        </a:rPr>
                        <a:t>Low-High</a:t>
                      </a:r>
                    </a:p>
                  </a:txBody>
                  <a:tcPr anchor="ctr"/>
                </a:tc>
                <a:tc>
                  <a:txBody>
                    <a:bodyPr/>
                    <a:lstStyle/>
                    <a:p>
                      <a:r>
                        <a:rPr lang="en-US">
                          <a:latin typeface="Times New Roman" panose="02020603050405020304" pitchFamily="18" charset="0"/>
                          <a:cs typeface="Times New Roman" panose="02020603050405020304" pitchFamily="18" charset="0"/>
                        </a:rPr>
                        <a:t>Low value surrounded by high values (negative spatial outlier)</a:t>
                      </a:r>
                    </a:p>
                  </a:txBody>
                  <a:tcPr anchor="ctr"/>
                </a:tc>
                <a:extLst>
                  <a:ext uri="{0D108BD9-81ED-4DB2-BD59-A6C34878D82A}">
                    <a16:rowId xmlns:a16="http://schemas.microsoft.com/office/drawing/2014/main" val="1392976951"/>
                  </a:ext>
                </a:extLst>
              </a:tr>
              <a:tr h="0">
                <a:tc>
                  <a:txBody>
                    <a:bodyPr/>
                    <a:lstStyle/>
                    <a:p>
                      <a:r>
                        <a:rPr lang="pt-PT">
                          <a:latin typeface="Times New Roman" panose="02020603050405020304" pitchFamily="18" charset="0"/>
                          <a:cs typeface="Times New Roman" panose="02020603050405020304" pitchFamily="18" charset="0"/>
                        </a:rPr>
                        <a:t>Not Significant</a:t>
                      </a:r>
                    </a:p>
                  </a:txBody>
                  <a:tcPr anchor="ctr"/>
                </a:tc>
                <a:tc>
                  <a:txBody>
                    <a:bodyPr/>
                    <a:lstStyle/>
                    <a:p>
                      <a:r>
                        <a:rPr lang="en-US" dirty="0">
                          <a:latin typeface="Times New Roman" panose="02020603050405020304" pitchFamily="18" charset="0"/>
                          <a:cs typeface="Times New Roman" panose="02020603050405020304" pitchFamily="18" charset="0"/>
                        </a:rPr>
                        <a:t>No statistically significant spatial autocorrelation</a:t>
                      </a:r>
                    </a:p>
                  </a:txBody>
                  <a:tcPr anchor="ctr"/>
                </a:tc>
                <a:extLst>
                  <a:ext uri="{0D108BD9-81ED-4DB2-BD59-A6C34878D82A}">
                    <a16:rowId xmlns:a16="http://schemas.microsoft.com/office/drawing/2014/main" val="4240822482"/>
                  </a:ext>
                </a:extLst>
              </a:tr>
            </a:tbl>
          </a:graphicData>
        </a:graphic>
      </p:graphicFrame>
    </p:spTree>
    <p:extLst>
      <p:ext uri="{BB962C8B-B14F-4D97-AF65-F5344CB8AC3E}">
        <p14:creationId xmlns:p14="http://schemas.microsoft.com/office/powerpoint/2010/main" val="1369783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711FB-5AFB-1742-AF33-AA2E861663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97B05F-5890-5E6F-7A65-492EDF565A26}"/>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Spatial Analysis</a:t>
            </a:r>
            <a:endParaRPr lang="pt-PT" dirty="0"/>
          </a:p>
        </p:txBody>
      </p:sp>
      <p:sp>
        <p:nvSpPr>
          <p:cNvPr id="5" name="Marcador de Posição de Conteúdo 4">
            <a:extLst>
              <a:ext uri="{FF2B5EF4-FFF2-40B4-BE49-F238E27FC236}">
                <a16:creationId xmlns:a16="http://schemas.microsoft.com/office/drawing/2014/main" id="{185FF898-56FD-BE45-D337-9BD96E7D4099}"/>
              </a:ext>
            </a:extLst>
          </p:cNvPr>
          <p:cNvSpPr>
            <a:spLocks noGrp="1"/>
          </p:cNvSpPr>
          <p:nvPr>
            <p:ph idx="1"/>
          </p:nvPr>
        </p:nvSpPr>
        <p:spPr>
          <a:xfrm>
            <a:off x="838200" y="1825624"/>
            <a:ext cx="10515600" cy="4358865"/>
          </a:xfrm>
        </p:spPr>
        <p:txBody>
          <a:bodyPr>
            <a:normAutofit fontScale="40000" lnSpcReduction="20000"/>
          </a:bodyPr>
          <a:lstStyle/>
          <a:p>
            <a:pPr marL="0" indent="0">
              <a:buNone/>
            </a:pPr>
            <a:r>
              <a:rPr lang="en-US" sz="3500" b="1" dirty="0">
                <a:latin typeface="Times New Roman" panose="02020603050405020304" pitchFamily="18" charset="0"/>
                <a:cs typeface="Times New Roman" panose="02020603050405020304" pitchFamily="18" charset="0"/>
              </a:rPr>
              <a:t>LISA Results – Interpretation of Clusters</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Parishes:</a:t>
            </a:r>
          </a:p>
          <a:p>
            <a:r>
              <a:rPr lang="en-US" sz="3500" dirty="0">
                <a:latin typeface="Times New Roman" panose="02020603050405020304" pitchFamily="18" charset="0"/>
                <a:cs typeface="Times New Roman" panose="02020603050405020304" pitchFamily="18" charset="0"/>
              </a:rPr>
              <a:t>High-High clusters are concentrated in the southern part of the AMP, indicating areas with consistently high attractiveness;</a:t>
            </a:r>
          </a:p>
          <a:p>
            <a:r>
              <a:rPr lang="en-US" sz="3500" dirty="0">
                <a:latin typeface="Times New Roman" panose="02020603050405020304" pitchFamily="18" charset="0"/>
                <a:cs typeface="Times New Roman" panose="02020603050405020304" pitchFamily="18" charset="0"/>
              </a:rPr>
              <a:t>Low-Low clusters are found in more peripheral zones and some urban centers;</a:t>
            </a:r>
          </a:p>
          <a:p>
            <a:r>
              <a:rPr lang="en-US" sz="3500" dirty="0">
                <a:latin typeface="Times New Roman" panose="02020603050405020304" pitchFamily="18" charset="0"/>
                <a:cs typeface="Times New Roman" panose="02020603050405020304" pitchFamily="18" charset="0"/>
              </a:rPr>
              <a:t>The presence of High-Low and Low-High configurations reveals spatial outliers, where attractiveness levels contrast with surrounding areas;</a:t>
            </a:r>
          </a:p>
          <a:p>
            <a:r>
              <a:rPr lang="en-US" sz="3500" dirty="0">
                <a:latin typeface="Times New Roman" panose="02020603050405020304" pitchFamily="18" charset="0"/>
                <a:cs typeface="Times New Roman" panose="02020603050405020304" pitchFamily="18" charset="0"/>
              </a:rPr>
              <a:t>Most parishes show no significant spatial autocorrelation, reinforcing the intra-municipal heterogeneity of the index.</a:t>
            </a:r>
          </a:p>
          <a:p>
            <a:pPr marL="0" indent="0">
              <a:buNone/>
            </a:pPr>
            <a:endParaRPr lang="en-US" sz="3500" dirty="0">
              <a:latin typeface="Times New Roman" panose="02020603050405020304" pitchFamily="18" charset="0"/>
              <a:cs typeface="Times New Roman" panose="02020603050405020304" pitchFamily="18" charset="0"/>
            </a:endParaRPr>
          </a:p>
          <a:p>
            <a:pPr marL="0" indent="0">
              <a:buNone/>
            </a:pPr>
            <a:r>
              <a:rPr lang="en-US" sz="3500" b="1" dirty="0">
                <a:latin typeface="Times New Roman" panose="02020603050405020304" pitchFamily="18" charset="0"/>
                <a:cs typeface="Times New Roman" panose="02020603050405020304" pitchFamily="18" charset="0"/>
              </a:rPr>
              <a:t>Municipalities:</a:t>
            </a:r>
          </a:p>
          <a:p>
            <a:r>
              <a:rPr lang="en-US" sz="3500" dirty="0">
                <a:latin typeface="Times New Roman" panose="02020603050405020304" pitchFamily="18" charset="0"/>
                <a:cs typeface="Times New Roman" panose="02020603050405020304" pitchFamily="18" charset="0"/>
              </a:rPr>
              <a:t>High-High: detected in southern AMP, highlighting regions with spatially contiguous positive attractiveness;</a:t>
            </a:r>
          </a:p>
          <a:p>
            <a:r>
              <a:rPr lang="en-US" sz="3500" dirty="0">
                <a:latin typeface="Times New Roman" panose="02020603050405020304" pitchFamily="18" charset="0"/>
                <a:cs typeface="Times New Roman" panose="02020603050405020304" pitchFamily="18" charset="0"/>
              </a:rPr>
              <a:t>High-Low: municipalities like Vila Nova de Gaia, where high IGATP values contrast with neighboring low values — suggesting local spatial polarization;</a:t>
            </a:r>
          </a:p>
          <a:p>
            <a:r>
              <a:rPr lang="en-US" sz="3500" dirty="0">
                <a:latin typeface="Times New Roman" panose="02020603050405020304" pitchFamily="18" charset="0"/>
                <a:cs typeface="Times New Roman" panose="02020603050405020304" pitchFamily="18" charset="0"/>
              </a:rPr>
              <a:t>Low-High: municipalities with lower attractiveness surrounded by higher-scoring areas — indicating potential targets for policy intervention (Porto, Maia);</a:t>
            </a:r>
          </a:p>
          <a:p>
            <a:r>
              <a:rPr lang="en-US" sz="3500" dirty="0">
                <a:latin typeface="Times New Roman" panose="02020603050405020304" pitchFamily="18" charset="0"/>
                <a:cs typeface="Times New Roman" panose="02020603050405020304" pitchFamily="18" charset="0"/>
              </a:rPr>
              <a:t>The presence of clear spatial patterns suggests that territorial promotion strategies should take into account regional dynamics rather than isolated contexts.</a:t>
            </a:r>
            <a:endParaRPr lang="en-US" sz="3100" dirty="0">
              <a:latin typeface="Times New Roman" panose="02020603050405020304" pitchFamily="18" charset="0"/>
              <a:cs typeface="Times New Roman" panose="02020603050405020304" pitchFamily="18" charset="0"/>
            </a:endParaRPr>
          </a:p>
        </p:txBody>
      </p:sp>
      <p:sp>
        <p:nvSpPr>
          <p:cNvPr id="4" name="CaixaDeTexto 3">
            <a:extLst>
              <a:ext uri="{FF2B5EF4-FFF2-40B4-BE49-F238E27FC236}">
                <a16:creationId xmlns:a16="http://schemas.microsoft.com/office/drawing/2014/main" id="{4E23A2F8-3784-E56E-DDCA-5AB0CC7294D2}"/>
              </a:ext>
            </a:extLst>
          </p:cNvPr>
          <p:cNvSpPr txBox="1"/>
          <p:nvPr/>
        </p:nvSpPr>
        <p:spPr>
          <a:xfrm>
            <a:off x="3048000" y="5915794"/>
            <a:ext cx="6096000" cy="577081"/>
          </a:xfrm>
          <a:prstGeom prst="rect">
            <a:avLst/>
          </a:prstGeom>
          <a:noFill/>
        </p:spPr>
        <p:txBody>
          <a:bodyPr wrap="square">
            <a:spAutoFit/>
          </a:bodyPr>
          <a:lstStyle/>
          <a:p>
            <a:r>
              <a:rPr lang="en-US" sz="1050" i="1" dirty="0">
                <a:latin typeface="Times New Roman" panose="02020603050405020304" pitchFamily="18" charset="0"/>
                <a:cs typeface="Times New Roman" panose="02020603050405020304" pitchFamily="18" charset="0"/>
              </a:rPr>
              <a:t>⚠️ Note: Some identified clusters, particularly in peripheral areas, may be partially influenced by limited data availability, especially due to the scarcity of user-generated reviews or content in those regions. Interpretation should therefore account for potential sampling bias.</a:t>
            </a:r>
            <a:endParaRPr lang="pt-PT" sz="105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32576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BDF51-A8CB-1836-5AD0-94EBA94192D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9834E67-EE8E-CBE8-B539-A700A4F1989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Visualization</a:t>
            </a:r>
            <a:endParaRPr lang="pt-PT" dirty="0"/>
          </a:p>
        </p:txBody>
      </p:sp>
      <p:sp>
        <p:nvSpPr>
          <p:cNvPr id="5" name="Marcador de Posição de Conteúdo 4">
            <a:extLst>
              <a:ext uri="{FF2B5EF4-FFF2-40B4-BE49-F238E27FC236}">
                <a16:creationId xmlns:a16="http://schemas.microsoft.com/office/drawing/2014/main" id="{8243F8A1-01D4-EAE6-F36F-6498FBA453E0}"/>
              </a:ext>
            </a:extLst>
          </p:cNvPr>
          <p:cNvSpPr>
            <a:spLocks noGrp="1"/>
          </p:cNvSpPr>
          <p:nvPr>
            <p:ph idx="1"/>
          </p:nvPr>
        </p:nvSpPr>
        <p:spPr>
          <a:xfrm>
            <a:off x="838200" y="1569986"/>
            <a:ext cx="7096432" cy="508645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Purpose and Technologies Used</a:t>
            </a:r>
            <a:endParaRPr lang="en-US" sz="16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What is IGATP?</a:t>
            </a:r>
          </a:p>
          <a:p>
            <a:pPr marL="0" indent="0">
              <a:buNone/>
            </a:pPr>
            <a:r>
              <a:rPr lang="en-US" sz="1400" dirty="0">
                <a:latin typeface="Times New Roman" panose="02020603050405020304" pitchFamily="18" charset="0"/>
                <a:cs typeface="Times New Roman" panose="02020603050405020304" pitchFamily="18" charset="0"/>
              </a:rPr>
              <a:t>We developed an interactive dashboard to compute and visualize the IGATP – Global Index of Perceived Touristic Attractiveness in the Porto Metropolitan Area (AMP).</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The index combines three </a:t>
            </a:r>
            <a:r>
              <a:rPr lang="en-US" sz="1400" b="1" dirty="0">
                <a:latin typeface="Times New Roman" panose="02020603050405020304" pitchFamily="18" charset="0"/>
                <a:cs typeface="Times New Roman" panose="02020603050405020304" pitchFamily="18" charset="0"/>
              </a:rPr>
              <a:t>dimensions</a:t>
            </a:r>
            <a:r>
              <a:rPr lang="en-US" sz="1400" dirty="0">
                <a:latin typeface="Times New Roman" panose="02020603050405020304" pitchFamily="18" charset="0"/>
                <a:cs typeface="Times New Roman" panose="02020603050405020304" pitchFamily="18" charset="0"/>
              </a:rPr>
              <a:t> from Google Maps:</a:t>
            </a:r>
          </a:p>
          <a:p>
            <a:r>
              <a:rPr lang="en-US" sz="1400" dirty="0">
                <a:latin typeface="Times New Roman" panose="02020603050405020304" pitchFamily="18" charset="0"/>
                <a:cs typeface="Times New Roman" panose="02020603050405020304" pitchFamily="18" charset="0"/>
              </a:rPr>
              <a:t>Bayesian Rating</a:t>
            </a:r>
          </a:p>
          <a:p>
            <a:r>
              <a:rPr lang="en-US" sz="1400" dirty="0">
                <a:latin typeface="Times New Roman" panose="02020603050405020304" pitchFamily="18" charset="0"/>
                <a:cs typeface="Times New Roman" panose="02020603050405020304" pitchFamily="18" charset="0"/>
              </a:rPr>
              <a:t>Popularity (number of reviews)</a:t>
            </a:r>
          </a:p>
          <a:p>
            <a:r>
              <a:rPr lang="en-US" sz="1400" dirty="0">
                <a:latin typeface="Times New Roman" panose="02020603050405020304" pitchFamily="18" charset="0"/>
                <a:cs typeface="Times New Roman" panose="02020603050405020304" pitchFamily="18" charset="0"/>
              </a:rPr>
              <a:t>Sentiment (review polarity)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Technologies used:</a:t>
            </a:r>
          </a:p>
          <a:p>
            <a:r>
              <a:rPr lang="en-US" sz="1400" dirty="0">
                <a:latin typeface="Times New Roman" panose="02020603050405020304" pitchFamily="18" charset="0"/>
                <a:cs typeface="Times New Roman" panose="02020603050405020304" pitchFamily="18" charset="0"/>
              </a:rPr>
              <a:t>Python (pandas, </a:t>
            </a:r>
            <a:r>
              <a:rPr lang="en-US" sz="1400" dirty="0" err="1">
                <a:latin typeface="Times New Roman" panose="02020603050405020304" pitchFamily="18" charset="0"/>
                <a:cs typeface="Times New Roman" panose="02020603050405020304" pitchFamily="18" charset="0"/>
              </a:rPr>
              <a:t>geopandas</a:t>
            </a:r>
            <a:r>
              <a:rPr lang="en-US" sz="1400" dirty="0">
                <a:latin typeface="Times New Roman" panose="02020603050405020304" pitchFamily="18" charset="0"/>
                <a:cs typeface="Times New Roman" panose="02020603050405020304" pitchFamily="18" charset="0"/>
              </a:rPr>
              <a:t>, scikit-learn, Altair)</a:t>
            </a:r>
          </a:p>
          <a:p>
            <a:r>
              <a:rPr lang="en-US" sz="1400" dirty="0">
                <a:latin typeface="Times New Roman" panose="02020603050405020304" pitchFamily="18" charset="0"/>
                <a:cs typeface="Times New Roman" panose="02020603050405020304" pitchFamily="18" charset="0"/>
              </a:rPr>
              <a:t>LDA Topic Modeling and PCA + K-Medoids clustering</a:t>
            </a:r>
          </a:p>
          <a:p>
            <a:r>
              <a:rPr lang="en-US" sz="1400" dirty="0">
                <a:latin typeface="Times New Roman" panose="02020603050405020304" pitchFamily="18" charset="0"/>
                <a:cs typeface="Times New Roman" panose="02020603050405020304" pitchFamily="18" charset="0"/>
              </a:rPr>
              <a:t>Kepler.gl and </a:t>
            </a:r>
            <a:r>
              <a:rPr lang="en-US" sz="1400" dirty="0" err="1">
                <a:latin typeface="Times New Roman" panose="02020603050405020304" pitchFamily="18" charset="0"/>
                <a:cs typeface="Times New Roman" panose="02020603050405020304" pitchFamily="18" charset="0"/>
              </a:rPr>
              <a:t>Streamlit</a:t>
            </a:r>
            <a:r>
              <a:rPr lang="en-US" sz="1400" dirty="0">
                <a:latin typeface="Times New Roman" panose="02020603050405020304" pitchFamily="18" charset="0"/>
                <a:cs typeface="Times New Roman" panose="02020603050405020304" pitchFamily="18" charset="0"/>
              </a:rPr>
              <a:t> for geospatial visualization and interactive interface</a:t>
            </a:r>
          </a:p>
        </p:txBody>
      </p:sp>
      <p:pic>
        <p:nvPicPr>
          <p:cNvPr id="8" name="Imagem 7">
            <a:extLst>
              <a:ext uri="{FF2B5EF4-FFF2-40B4-BE49-F238E27FC236}">
                <a16:creationId xmlns:a16="http://schemas.microsoft.com/office/drawing/2014/main" id="{CBB8B842-0B9D-9610-A4FD-9FB1F4BA7360}"/>
              </a:ext>
            </a:extLst>
          </p:cNvPr>
          <p:cNvPicPr>
            <a:picLocks noChangeAspect="1"/>
          </p:cNvPicPr>
          <p:nvPr/>
        </p:nvPicPr>
        <p:blipFill>
          <a:blip r:embed="rId2"/>
          <a:stretch>
            <a:fillRect/>
          </a:stretch>
        </p:blipFill>
        <p:spPr>
          <a:xfrm>
            <a:off x="7067125" y="3429000"/>
            <a:ext cx="4375165" cy="2320957"/>
          </a:xfrm>
          <a:prstGeom prst="rect">
            <a:avLst/>
          </a:prstGeom>
        </p:spPr>
      </p:pic>
    </p:spTree>
    <p:extLst>
      <p:ext uri="{BB962C8B-B14F-4D97-AF65-F5344CB8AC3E}">
        <p14:creationId xmlns:p14="http://schemas.microsoft.com/office/powerpoint/2010/main" val="1446530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04627-7C28-BCB3-909D-2F9CEA2AD8EF}"/>
              </a:ext>
            </a:extLst>
          </p:cNvPr>
          <p:cNvSpPr>
            <a:spLocks noGrp="1"/>
          </p:cNvSpPr>
          <p:nvPr>
            <p:ph type="title"/>
          </p:nvPr>
        </p:nvSpPr>
        <p:spPr/>
        <p:txBody>
          <a:bodyPr>
            <a:normAutofit/>
          </a:bodyPr>
          <a:lstStyle/>
          <a:p>
            <a:r>
              <a:rPr lang="pt-PT" b="1" dirty="0" err="1">
                <a:solidFill>
                  <a:srgbClr val="0070C0"/>
                </a:solidFill>
                <a:latin typeface="Times New Roman" panose="02020603050405020304" pitchFamily="18" charset="0"/>
                <a:cs typeface="Times New Roman" panose="02020603050405020304" pitchFamily="18" charset="0"/>
              </a:rPr>
              <a:t>Pre</a:t>
            </a:r>
            <a:r>
              <a:rPr lang="pt-PT" b="1" dirty="0">
                <a:solidFill>
                  <a:srgbClr val="0070C0"/>
                </a:solidFill>
                <a:latin typeface="Times New Roman" panose="02020603050405020304" pitchFamily="18" charset="0"/>
                <a:cs typeface="Times New Roman" panose="02020603050405020304" pitchFamily="18" charset="0"/>
              </a:rPr>
              <a:t> </a:t>
            </a:r>
            <a:r>
              <a:rPr lang="pt-PT" b="1" dirty="0" err="1">
                <a:solidFill>
                  <a:srgbClr val="0070C0"/>
                </a:solidFill>
                <a:latin typeface="Times New Roman" panose="02020603050405020304" pitchFamily="18" charset="0"/>
                <a:cs typeface="Times New Roman" panose="02020603050405020304" pitchFamily="18" charset="0"/>
              </a:rPr>
              <a:t>Processing</a:t>
            </a:r>
            <a:r>
              <a:rPr lang="pt-PT" b="1" dirty="0">
                <a:solidFill>
                  <a:srgbClr val="0070C0"/>
                </a:solidFill>
                <a:latin typeface="Times New Roman" panose="02020603050405020304" pitchFamily="18" charset="0"/>
                <a:cs typeface="Times New Roman" panose="02020603050405020304" pitchFamily="18" charset="0"/>
              </a:rPr>
              <a:t> - </a:t>
            </a:r>
            <a:r>
              <a:rPr lang="en-US" b="1" dirty="0">
                <a:solidFill>
                  <a:srgbClr val="0070C0"/>
                </a:solidFill>
                <a:latin typeface="Times New Roman" panose="02020603050405020304" pitchFamily="18" charset="0"/>
                <a:cs typeface="Times New Roman" panose="02020603050405020304" pitchFamily="18" charset="0"/>
              </a:rPr>
              <a:t>Ratings </a:t>
            </a:r>
            <a:r>
              <a:rPr lang="en-US" sz="1800" b="1" dirty="0">
                <a:solidFill>
                  <a:srgbClr val="0070C0"/>
                </a:solidFill>
                <a:latin typeface="Times New Roman" panose="02020603050405020304" pitchFamily="18" charset="0"/>
                <a:cs typeface="Times New Roman" panose="02020603050405020304" pitchFamily="18" charset="0"/>
              </a:rPr>
              <a:t>(google_places_AMP_with_coordinates.csv)</a:t>
            </a:r>
            <a:endParaRPr lang="pt-PT" dirty="0"/>
          </a:p>
        </p:txBody>
      </p:sp>
      <p:sp>
        <p:nvSpPr>
          <p:cNvPr id="3" name="Marcador de Posição de Conteúdo 2">
            <a:extLst>
              <a:ext uri="{FF2B5EF4-FFF2-40B4-BE49-F238E27FC236}">
                <a16:creationId xmlns:a16="http://schemas.microsoft.com/office/drawing/2014/main" id="{0C1421C1-887D-5C53-3390-5963D21CF1C8}"/>
              </a:ext>
            </a:extLst>
          </p:cNvPr>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Delete rows where rating value is null</a:t>
            </a:r>
          </a:p>
          <a:p>
            <a:r>
              <a:rPr lang="en-US" sz="2400" dirty="0">
                <a:latin typeface="Times New Roman" panose="02020603050405020304" pitchFamily="18" charset="0"/>
                <a:cs typeface="Times New Roman" panose="02020603050405020304" pitchFamily="18" charset="0"/>
              </a:rPr>
              <a:t>Replace null values ​​with 0 in the “</a:t>
            </a:r>
            <a:r>
              <a:rPr lang="en-US" sz="2400" dirty="0" err="1">
                <a:latin typeface="Times New Roman" panose="02020603050405020304" pitchFamily="18" charset="0"/>
                <a:cs typeface="Times New Roman" panose="02020603050405020304" pitchFamily="18" charset="0"/>
              </a:rPr>
              <a:t>Total_Reviews</a:t>
            </a:r>
            <a:r>
              <a:rPr lang="en-US" sz="2400" dirty="0">
                <a:latin typeface="Times New Roman" panose="02020603050405020304" pitchFamily="18" charset="0"/>
                <a:cs typeface="Times New Roman" panose="02020603050405020304" pitchFamily="18" charset="0"/>
              </a:rPr>
              <a:t>” column</a:t>
            </a:r>
          </a:p>
          <a:p>
            <a:r>
              <a:rPr lang="en-US" sz="2400" dirty="0">
                <a:latin typeface="Times New Roman" panose="02020603050405020304" pitchFamily="18" charset="0"/>
                <a:cs typeface="Times New Roman" panose="02020603050405020304" pitchFamily="18" charset="0"/>
              </a:rPr>
              <a:t> Grouped places by thematic category (each place was classified into one of four categories): </a:t>
            </a:r>
            <a:r>
              <a:rPr lang="en-US" sz="2400" b="1" dirty="0">
                <a:latin typeface="Times New Roman" panose="02020603050405020304" pitchFamily="18" charset="0"/>
                <a:cs typeface="Times New Roman" panose="02020603050405020304" pitchFamily="18" charset="0"/>
              </a:rPr>
              <a:t>Services, Cultural Tourism, Natural Resources, or Lodging</a:t>
            </a:r>
          </a:p>
          <a:p>
            <a:endParaRPr lang="en-US" sz="2400" b="1"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based on its Google Places types (</a:t>
            </a:r>
            <a:r>
              <a:rPr lang="en-US" sz="2400" b="1" dirty="0">
                <a:latin typeface="Times New Roman" panose="02020603050405020304" pitchFamily="18" charset="0"/>
                <a:cs typeface="Times New Roman" panose="02020603050405020304" pitchFamily="18" charset="0"/>
              </a:rPr>
              <a:t>Services: </a:t>
            </a:r>
            <a:r>
              <a:rPr lang="en-US" sz="2400" dirty="0">
                <a:latin typeface="Times New Roman" panose="02020603050405020304" pitchFamily="18" charset="0"/>
                <a:cs typeface="Times New Roman" panose="02020603050405020304" pitchFamily="18" charset="0"/>
              </a:rPr>
              <a:t>restaurants, cafés, bars | </a:t>
            </a:r>
            <a:r>
              <a:rPr lang="en-US" sz="2400" b="1" dirty="0">
                <a:latin typeface="Times New Roman" panose="02020603050405020304" pitchFamily="18" charset="0"/>
                <a:cs typeface="Times New Roman" panose="02020603050405020304" pitchFamily="18" charset="0"/>
              </a:rPr>
              <a:t>Cultural Tourism: </a:t>
            </a:r>
            <a:r>
              <a:rPr lang="en-US" sz="2400" dirty="0">
                <a:latin typeface="Times New Roman" panose="02020603050405020304" pitchFamily="18" charset="0"/>
                <a:cs typeface="Times New Roman" panose="02020603050405020304" pitchFamily="18" charset="0"/>
              </a:rPr>
              <a:t>museums, attractions, churches | </a:t>
            </a:r>
            <a:r>
              <a:rPr lang="en-US" sz="2400" b="1" dirty="0">
                <a:latin typeface="Times New Roman" panose="02020603050405020304" pitchFamily="18" charset="0"/>
                <a:cs typeface="Times New Roman" panose="02020603050405020304" pitchFamily="18" charset="0"/>
              </a:rPr>
              <a:t>Natural Resources: </a:t>
            </a:r>
            <a:r>
              <a:rPr lang="en-US" sz="2400" dirty="0">
                <a:latin typeface="Times New Roman" panose="02020603050405020304" pitchFamily="18" charset="0"/>
                <a:cs typeface="Times New Roman" panose="02020603050405020304" pitchFamily="18" charset="0"/>
              </a:rPr>
              <a:t>parks, viewpoints, trails | </a:t>
            </a:r>
            <a:r>
              <a:rPr lang="en-US" sz="2400" b="1" dirty="0">
                <a:latin typeface="Times New Roman" panose="02020603050405020304" pitchFamily="18" charset="0"/>
                <a:cs typeface="Times New Roman" panose="02020603050405020304" pitchFamily="18" charset="0"/>
              </a:rPr>
              <a:t>Lodging: </a:t>
            </a:r>
            <a:r>
              <a:rPr lang="en-US" sz="2400" dirty="0">
                <a:latin typeface="Times New Roman" panose="02020603050405020304" pitchFamily="18" charset="0"/>
                <a:cs typeface="Times New Roman" panose="02020603050405020304" pitchFamily="18" charset="0"/>
              </a:rPr>
              <a:t>hotels, informal lodging)</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This categorization is used for map filters and exploratory analysis, not for the composite index.</a:t>
            </a:r>
            <a:endParaRPr lang="en-US" dirty="0">
              <a:latin typeface="Times New Roman" panose="02020603050405020304" pitchFamily="18" charset="0"/>
              <a:cs typeface="Times New Roman" panose="02020603050405020304" pitchFamily="18" charset="0"/>
            </a:endParaRPr>
          </a:p>
          <a:p>
            <a:endParaRPr lang="pt-PT" dirty="0"/>
          </a:p>
        </p:txBody>
      </p:sp>
      <p:sp>
        <p:nvSpPr>
          <p:cNvPr id="6" name="Seta: Para Baixo 5">
            <a:extLst>
              <a:ext uri="{FF2B5EF4-FFF2-40B4-BE49-F238E27FC236}">
                <a16:creationId xmlns:a16="http://schemas.microsoft.com/office/drawing/2014/main" id="{60CEC9CD-260B-B0B2-AA35-9DB67A41D71B}"/>
              </a:ext>
            </a:extLst>
          </p:cNvPr>
          <p:cNvSpPr/>
          <p:nvPr/>
        </p:nvSpPr>
        <p:spPr>
          <a:xfrm>
            <a:off x="4841898" y="3342721"/>
            <a:ext cx="398695" cy="38370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pt-PT"/>
          </a:p>
        </p:txBody>
      </p:sp>
      <p:sp>
        <p:nvSpPr>
          <p:cNvPr id="7" name="Seta: Para Baixo 6">
            <a:extLst>
              <a:ext uri="{FF2B5EF4-FFF2-40B4-BE49-F238E27FC236}">
                <a16:creationId xmlns:a16="http://schemas.microsoft.com/office/drawing/2014/main" id="{72CDD62D-9CE2-6972-15B8-E9F363F3531D}"/>
              </a:ext>
            </a:extLst>
          </p:cNvPr>
          <p:cNvSpPr/>
          <p:nvPr/>
        </p:nvSpPr>
        <p:spPr>
          <a:xfrm>
            <a:off x="4841898" y="4824904"/>
            <a:ext cx="398695" cy="383704"/>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809722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EB643-40B3-6AA6-489E-707EFE5EFFB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0745CA-D704-CC8D-0D8B-EC3E55EC95E0}"/>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Visualization</a:t>
            </a:r>
            <a:endParaRPr lang="pt-PT" dirty="0"/>
          </a:p>
        </p:txBody>
      </p:sp>
      <p:sp>
        <p:nvSpPr>
          <p:cNvPr id="5" name="Marcador de Posição de Conteúdo 4">
            <a:extLst>
              <a:ext uri="{FF2B5EF4-FFF2-40B4-BE49-F238E27FC236}">
                <a16:creationId xmlns:a16="http://schemas.microsoft.com/office/drawing/2014/main" id="{3789262B-A32A-DEB3-231A-C4265CB50556}"/>
              </a:ext>
            </a:extLst>
          </p:cNvPr>
          <p:cNvSpPr>
            <a:spLocks noGrp="1"/>
          </p:cNvSpPr>
          <p:nvPr>
            <p:ph idx="1"/>
          </p:nvPr>
        </p:nvSpPr>
        <p:spPr>
          <a:xfrm>
            <a:off x="838200" y="1569986"/>
            <a:ext cx="5690419" cy="508645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Point Map – Locations with IGATP</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Displays all georeferenced touristic locations in the AMP.</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Points can be filtered by thematic group and tourist profile (cluster).</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Users can click the left-side arrow on the map to activate pop-ups showing:</a:t>
            </a:r>
          </a:p>
          <a:p>
            <a:r>
              <a:rPr lang="en-US" sz="1400" dirty="0">
                <a:latin typeface="Times New Roman" panose="02020603050405020304" pitchFamily="18" charset="0"/>
                <a:cs typeface="Times New Roman" panose="02020603050405020304" pitchFamily="18" charset="0"/>
              </a:rPr>
              <a:t>Name, category, city, IGATP score</a:t>
            </a:r>
          </a:p>
          <a:p>
            <a:r>
              <a:rPr lang="en-US" sz="1400" dirty="0">
                <a:latin typeface="Times New Roman" panose="02020603050405020304" pitchFamily="18" charset="0"/>
                <a:cs typeface="Times New Roman" panose="02020603050405020304" pitchFamily="18" charset="0"/>
              </a:rPr>
              <a:t>Number of similar nearby locations</a:t>
            </a:r>
          </a:p>
          <a:p>
            <a:r>
              <a:rPr lang="en-US" sz="1400" dirty="0">
                <a:latin typeface="Times New Roman" panose="02020603050405020304" pitchFamily="18" charset="0"/>
                <a:cs typeface="Times New Roman" panose="02020603050405020304" pitchFamily="18" charset="0"/>
              </a:rPr>
              <a:t>Dominant topic for each place</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Filters and index weights are fully adjustable in the sidebar.</a:t>
            </a:r>
          </a:p>
        </p:txBody>
      </p:sp>
      <p:pic>
        <p:nvPicPr>
          <p:cNvPr id="8" name="Imagem 7">
            <a:extLst>
              <a:ext uri="{FF2B5EF4-FFF2-40B4-BE49-F238E27FC236}">
                <a16:creationId xmlns:a16="http://schemas.microsoft.com/office/drawing/2014/main" id="{53E9B801-19F5-9FA9-4C84-5451AC7C26CF}"/>
              </a:ext>
            </a:extLst>
          </p:cNvPr>
          <p:cNvPicPr>
            <a:picLocks noChangeAspect="1"/>
          </p:cNvPicPr>
          <p:nvPr/>
        </p:nvPicPr>
        <p:blipFill>
          <a:blip r:embed="rId2"/>
          <a:stretch>
            <a:fillRect/>
          </a:stretch>
        </p:blipFill>
        <p:spPr>
          <a:xfrm>
            <a:off x="6943411" y="1699405"/>
            <a:ext cx="4668543" cy="2474158"/>
          </a:xfrm>
          <a:prstGeom prst="rect">
            <a:avLst/>
          </a:prstGeom>
        </p:spPr>
      </p:pic>
    </p:spTree>
    <p:extLst>
      <p:ext uri="{BB962C8B-B14F-4D97-AF65-F5344CB8AC3E}">
        <p14:creationId xmlns:p14="http://schemas.microsoft.com/office/powerpoint/2010/main" val="3982309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6C92-05EF-5B3F-95CF-9607A04B87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0E5A74-E359-9FDB-B6C5-B14951295123}"/>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Visualization</a:t>
            </a:r>
            <a:endParaRPr lang="pt-PT" dirty="0"/>
          </a:p>
        </p:txBody>
      </p:sp>
      <p:sp>
        <p:nvSpPr>
          <p:cNvPr id="5" name="Marcador de Posição de Conteúdo 4">
            <a:extLst>
              <a:ext uri="{FF2B5EF4-FFF2-40B4-BE49-F238E27FC236}">
                <a16:creationId xmlns:a16="http://schemas.microsoft.com/office/drawing/2014/main" id="{F0EB9D38-AB9E-038E-CCC1-7DF768104586}"/>
              </a:ext>
            </a:extLst>
          </p:cNvPr>
          <p:cNvSpPr>
            <a:spLocks noGrp="1"/>
          </p:cNvSpPr>
          <p:nvPr>
            <p:ph idx="1"/>
          </p:nvPr>
        </p:nvSpPr>
        <p:spPr>
          <a:xfrm>
            <a:off x="838200" y="1569986"/>
            <a:ext cx="5690419" cy="508645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Average IGATP by Municipality</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Heatmap by municipality, showing the average IGATP based on the locations within each municipality.</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Users can activate the layer in Kepler and customize the color gradient (e.g., quantile, sequential).</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Helps identify municipalities with higher or lower perceived attractiveness.</a:t>
            </a:r>
          </a:p>
        </p:txBody>
      </p:sp>
      <p:pic>
        <p:nvPicPr>
          <p:cNvPr id="4" name="Imagem 3">
            <a:extLst>
              <a:ext uri="{FF2B5EF4-FFF2-40B4-BE49-F238E27FC236}">
                <a16:creationId xmlns:a16="http://schemas.microsoft.com/office/drawing/2014/main" id="{6EFF62C4-0D04-D070-A73D-7C32628214FA}"/>
              </a:ext>
            </a:extLst>
          </p:cNvPr>
          <p:cNvPicPr>
            <a:picLocks noChangeAspect="1"/>
          </p:cNvPicPr>
          <p:nvPr/>
        </p:nvPicPr>
        <p:blipFill>
          <a:blip r:embed="rId2"/>
          <a:stretch>
            <a:fillRect/>
          </a:stretch>
        </p:blipFill>
        <p:spPr>
          <a:xfrm>
            <a:off x="6862915" y="1657644"/>
            <a:ext cx="4827639" cy="2560988"/>
          </a:xfrm>
          <a:prstGeom prst="rect">
            <a:avLst/>
          </a:prstGeom>
        </p:spPr>
      </p:pic>
    </p:spTree>
    <p:extLst>
      <p:ext uri="{BB962C8B-B14F-4D97-AF65-F5344CB8AC3E}">
        <p14:creationId xmlns:p14="http://schemas.microsoft.com/office/powerpoint/2010/main" val="3422302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2CF74-6DE2-24E8-6ABF-B0DD9AC73F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F05FF8-15AF-D1AB-F99C-D200385C8704}"/>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Visualization</a:t>
            </a:r>
            <a:endParaRPr lang="pt-PT" dirty="0"/>
          </a:p>
        </p:txBody>
      </p:sp>
      <p:sp>
        <p:nvSpPr>
          <p:cNvPr id="5" name="Marcador de Posição de Conteúdo 4">
            <a:extLst>
              <a:ext uri="{FF2B5EF4-FFF2-40B4-BE49-F238E27FC236}">
                <a16:creationId xmlns:a16="http://schemas.microsoft.com/office/drawing/2014/main" id="{748D1F49-425B-1F03-130A-834D0B34B99C}"/>
              </a:ext>
            </a:extLst>
          </p:cNvPr>
          <p:cNvSpPr>
            <a:spLocks noGrp="1"/>
          </p:cNvSpPr>
          <p:nvPr>
            <p:ph idx="1"/>
          </p:nvPr>
        </p:nvSpPr>
        <p:spPr>
          <a:xfrm>
            <a:off x="838200" y="1569986"/>
            <a:ext cx="5690419" cy="508645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Average IGATP by Parish</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More detailed view of the index at the parish level.</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Based on a pre-processed dataset with average IGATP values per parish.</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Ideal for assessing the local variation in perceived attractiveness, relevant for local planning and public policy.</a:t>
            </a:r>
          </a:p>
        </p:txBody>
      </p:sp>
      <p:pic>
        <p:nvPicPr>
          <p:cNvPr id="4" name="Imagem 3">
            <a:extLst>
              <a:ext uri="{FF2B5EF4-FFF2-40B4-BE49-F238E27FC236}">
                <a16:creationId xmlns:a16="http://schemas.microsoft.com/office/drawing/2014/main" id="{FBA70EB9-9D4F-1A50-C7A3-834C2539AB65}"/>
              </a:ext>
            </a:extLst>
          </p:cNvPr>
          <p:cNvPicPr>
            <a:picLocks noChangeAspect="1"/>
          </p:cNvPicPr>
          <p:nvPr/>
        </p:nvPicPr>
        <p:blipFill>
          <a:blip r:embed="rId2"/>
          <a:stretch>
            <a:fillRect/>
          </a:stretch>
        </p:blipFill>
        <p:spPr>
          <a:xfrm>
            <a:off x="6872747" y="2088258"/>
            <a:ext cx="4601497" cy="2441170"/>
          </a:xfrm>
          <a:prstGeom prst="rect">
            <a:avLst/>
          </a:prstGeom>
        </p:spPr>
      </p:pic>
    </p:spTree>
    <p:extLst>
      <p:ext uri="{BB962C8B-B14F-4D97-AF65-F5344CB8AC3E}">
        <p14:creationId xmlns:p14="http://schemas.microsoft.com/office/powerpoint/2010/main" val="3261334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6AB67-6A68-06A2-4752-CA7735E8982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736F90-A962-BFA0-6F4A-B022781BF0E9}"/>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Visualization</a:t>
            </a:r>
            <a:endParaRPr lang="pt-PT" dirty="0"/>
          </a:p>
        </p:txBody>
      </p:sp>
      <p:sp>
        <p:nvSpPr>
          <p:cNvPr id="5" name="Marcador de Posição de Conteúdo 4">
            <a:extLst>
              <a:ext uri="{FF2B5EF4-FFF2-40B4-BE49-F238E27FC236}">
                <a16:creationId xmlns:a16="http://schemas.microsoft.com/office/drawing/2014/main" id="{A9C19DF5-51EE-E8AC-C2B1-AFC9F0FDA2CA}"/>
              </a:ext>
            </a:extLst>
          </p:cNvPr>
          <p:cNvSpPr>
            <a:spLocks noGrp="1"/>
          </p:cNvSpPr>
          <p:nvPr>
            <p:ph idx="1"/>
          </p:nvPr>
        </p:nvSpPr>
        <p:spPr>
          <a:xfrm>
            <a:off x="838200" y="1569986"/>
            <a:ext cx="5690419" cy="508645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Touristic Attractiveness Rankings</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Displays the Top 5 locations for each sub-index and for the overall IGATP.</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Also includes:</a:t>
            </a:r>
          </a:p>
          <a:p>
            <a:r>
              <a:rPr lang="en-US" sz="1400" dirty="0">
                <a:latin typeface="Times New Roman" panose="02020603050405020304" pitchFamily="18" charset="0"/>
                <a:cs typeface="Times New Roman" panose="02020603050405020304" pitchFamily="18" charset="0"/>
              </a:rPr>
              <a:t>Municipalities with highest and lowest average IGATP</a:t>
            </a:r>
          </a:p>
          <a:p>
            <a:r>
              <a:rPr lang="en-US" sz="1400" dirty="0">
                <a:latin typeface="Times New Roman" panose="02020603050405020304" pitchFamily="18" charset="0"/>
                <a:cs typeface="Times New Roman" panose="02020603050405020304" pitchFamily="18" charset="0"/>
              </a:rPr>
              <a:t>Parishes with highest and lowest average IGATP</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Provides a quick overview of highlights and low-performing areas in the region.</a:t>
            </a:r>
          </a:p>
        </p:txBody>
      </p:sp>
      <p:pic>
        <p:nvPicPr>
          <p:cNvPr id="4" name="Imagem 3">
            <a:extLst>
              <a:ext uri="{FF2B5EF4-FFF2-40B4-BE49-F238E27FC236}">
                <a16:creationId xmlns:a16="http://schemas.microsoft.com/office/drawing/2014/main" id="{6C075070-1055-5D15-6DC5-3A09E2750F31}"/>
              </a:ext>
            </a:extLst>
          </p:cNvPr>
          <p:cNvPicPr>
            <a:picLocks noChangeAspect="1"/>
          </p:cNvPicPr>
          <p:nvPr/>
        </p:nvPicPr>
        <p:blipFill>
          <a:blip r:embed="rId2"/>
          <a:stretch>
            <a:fillRect/>
          </a:stretch>
        </p:blipFill>
        <p:spPr>
          <a:xfrm>
            <a:off x="6410632" y="1690688"/>
            <a:ext cx="5348748" cy="2824965"/>
          </a:xfrm>
          <a:prstGeom prst="rect">
            <a:avLst/>
          </a:prstGeom>
        </p:spPr>
      </p:pic>
    </p:spTree>
    <p:extLst>
      <p:ext uri="{BB962C8B-B14F-4D97-AF65-F5344CB8AC3E}">
        <p14:creationId xmlns:p14="http://schemas.microsoft.com/office/powerpoint/2010/main" val="3602027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5E352-8102-80B6-9C3D-7C78807B5E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707036-09DB-CC8C-FEFB-C0B8900102BB}"/>
              </a:ext>
            </a:extLst>
          </p:cNvPr>
          <p:cNvSpPr>
            <a:spLocks noGrp="1"/>
          </p:cNvSpPr>
          <p:nvPr>
            <p:ph type="title"/>
          </p:nvPr>
        </p:nvSpPr>
        <p:spPr/>
        <p:txBody>
          <a:bodyPr/>
          <a:lstStyle/>
          <a:p>
            <a:r>
              <a:rPr lang="en-US" b="1" dirty="0">
                <a:solidFill>
                  <a:srgbClr val="0070C0"/>
                </a:solidFill>
                <a:latin typeface="Times New Roman" panose="02020603050405020304" pitchFamily="18" charset="0"/>
                <a:cs typeface="Times New Roman" panose="02020603050405020304" pitchFamily="18" charset="0"/>
              </a:rPr>
              <a:t>Visualization</a:t>
            </a:r>
            <a:endParaRPr lang="pt-PT" dirty="0"/>
          </a:p>
        </p:txBody>
      </p:sp>
      <p:sp>
        <p:nvSpPr>
          <p:cNvPr id="5" name="Marcador de Posição de Conteúdo 4">
            <a:extLst>
              <a:ext uri="{FF2B5EF4-FFF2-40B4-BE49-F238E27FC236}">
                <a16:creationId xmlns:a16="http://schemas.microsoft.com/office/drawing/2014/main" id="{6B0D1E7B-4B34-9D32-7220-99A25FBB03A2}"/>
              </a:ext>
            </a:extLst>
          </p:cNvPr>
          <p:cNvSpPr>
            <a:spLocks noGrp="1"/>
          </p:cNvSpPr>
          <p:nvPr>
            <p:ph idx="1"/>
          </p:nvPr>
        </p:nvSpPr>
        <p:spPr>
          <a:xfrm>
            <a:off x="838200" y="1569986"/>
            <a:ext cx="5690419" cy="5086453"/>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Sentiment Trend Over Time</a:t>
            </a:r>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Line chart showing the monthly evolution of average review sentiment.</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Helps identify:</a:t>
            </a:r>
          </a:p>
          <a:p>
            <a:r>
              <a:rPr lang="en-US" sz="1400" dirty="0">
                <a:latin typeface="Times New Roman" panose="02020603050405020304" pitchFamily="18" charset="0"/>
                <a:cs typeface="Times New Roman" panose="02020603050405020304" pitchFamily="18" charset="0"/>
              </a:rPr>
              <a:t>Whether user perception is improving or worsening</a:t>
            </a:r>
          </a:p>
          <a:p>
            <a:r>
              <a:rPr lang="en-US" sz="1400" dirty="0">
                <a:latin typeface="Times New Roman" panose="02020603050405020304" pitchFamily="18" charset="0"/>
                <a:cs typeface="Times New Roman" panose="02020603050405020304" pitchFamily="18" charset="0"/>
              </a:rPr>
              <a:t>Seasonal trends or event-related variations</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Serves as a starting point for longitudinal analysis or strategic planning.</a:t>
            </a:r>
          </a:p>
        </p:txBody>
      </p:sp>
      <p:pic>
        <p:nvPicPr>
          <p:cNvPr id="4" name="Imagem 3">
            <a:extLst>
              <a:ext uri="{FF2B5EF4-FFF2-40B4-BE49-F238E27FC236}">
                <a16:creationId xmlns:a16="http://schemas.microsoft.com/office/drawing/2014/main" id="{B3768FDA-21FF-24F2-B33E-D71D0E05D076}"/>
              </a:ext>
            </a:extLst>
          </p:cNvPr>
          <p:cNvPicPr>
            <a:picLocks noChangeAspect="1"/>
          </p:cNvPicPr>
          <p:nvPr/>
        </p:nvPicPr>
        <p:blipFill>
          <a:blip r:embed="rId2"/>
          <a:stretch>
            <a:fillRect/>
          </a:stretch>
        </p:blipFill>
        <p:spPr>
          <a:xfrm>
            <a:off x="6545826" y="1952301"/>
            <a:ext cx="4807974" cy="2525502"/>
          </a:xfrm>
          <a:prstGeom prst="rect">
            <a:avLst/>
          </a:prstGeom>
        </p:spPr>
      </p:pic>
    </p:spTree>
    <p:extLst>
      <p:ext uri="{BB962C8B-B14F-4D97-AF65-F5344CB8AC3E}">
        <p14:creationId xmlns:p14="http://schemas.microsoft.com/office/powerpoint/2010/main" val="94106280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22261</TotalTime>
  <Words>11759</Words>
  <Application>Microsoft Office PowerPoint</Application>
  <PresentationFormat>Ecrã Panorâmico</PresentationFormat>
  <Paragraphs>1360</Paragraphs>
  <Slides>94</Slides>
  <Notes>3</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94</vt:i4>
      </vt:variant>
    </vt:vector>
  </HeadingPairs>
  <TitlesOfParts>
    <vt:vector size="100" baseType="lpstr">
      <vt:lpstr>Aptos</vt:lpstr>
      <vt:lpstr>Aptos Display</vt:lpstr>
      <vt:lpstr>Arial</vt:lpstr>
      <vt:lpstr>Cambria Math</vt:lpstr>
      <vt:lpstr>Times New Roman</vt:lpstr>
      <vt:lpstr>Tema do Office</vt:lpstr>
      <vt:lpstr>Perceived Touristic Attractiveness in the Porto Metropolitan Area Based on Google Places Reviews</vt:lpstr>
      <vt:lpstr>🎯Main Objective</vt:lpstr>
      <vt:lpstr>Flowchart</vt:lpstr>
      <vt:lpstr>What is Touristic Attractiveness?</vt:lpstr>
      <vt:lpstr>Data Overview</vt:lpstr>
      <vt:lpstr>Data Overview</vt:lpstr>
      <vt:lpstr>Data Overview</vt:lpstr>
      <vt:lpstr>Database Structure</vt:lpstr>
      <vt:lpstr>Pre Processing - Ratings (google_places_AMP_with_coordinates.csv)</vt:lpstr>
      <vt:lpstr>Pre Processing - Ratings (google_places_AMP_with_coordinates.csv)</vt:lpstr>
      <vt:lpstr>Pre Processing - Ratings (google_places_AMP_with_coordinates.csv)</vt:lpstr>
      <vt:lpstr>Data Overview</vt:lpstr>
      <vt:lpstr>Database Structure</vt:lpstr>
      <vt:lpstr>Pre Processing - Comments (comments_google_maps_AMP.csv)</vt:lpstr>
      <vt:lpstr>NLP - Comments</vt:lpstr>
      <vt:lpstr>Data Overview</vt:lpstr>
      <vt:lpstr>Database Structure</vt:lpstr>
      <vt:lpstr>Descriptive Exploratory Analysis</vt:lpstr>
      <vt:lpstr>Descriptive Exploratory Analysis</vt:lpstr>
      <vt:lpstr>Descriptive Exploratory Analysis</vt:lpstr>
      <vt:lpstr>Descriptive Exploratory Analysis</vt:lpstr>
      <vt:lpstr>Descriptive Exploratory Analysis</vt:lpstr>
      <vt:lpstr>Descriptive Exploratory Analysis</vt:lpstr>
      <vt:lpstr>Descriptive Exploratory Analysis</vt:lpstr>
      <vt:lpstr>Spatial Exploratory Analysis</vt:lpstr>
      <vt:lpstr>Spatial Exploratory Analysis</vt:lpstr>
      <vt:lpstr>Spatial Exploratory Analysis</vt:lpstr>
      <vt:lpstr>Spatial Exploratory Analysis</vt:lpstr>
      <vt:lpstr>Spatial Analysis</vt:lpstr>
      <vt:lpstr>Global Index of Perceived Tourist Attractiveness</vt:lpstr>
      <vt:lpstr>Global Index of Perceived Tourist Attractiveness</vt:lpstr>
      <vt:lpstr>Global Index of Perceived Tourist Attractiveness</vt:lpstr>
      <vt:lpstr>Global Index of Perceived Tourist Attractiveness</vt:lpstr>
      <vt:lpstr>Global Index of Perceived Tourist Attractiveness</vt:lpstr>
      <vt:lpstr>Global Index of Perceived Tourist Attractiveness</vt:lpstr>
      <vt:lpstr>Global Index of Perceived Tourist Attractiveness</vt:lpstr>
      <vt:lpstr>Global Index of Perceived Tourist Attractiveness</vt:lpstr>
      <vt:lpstr>Global Index of Perceived Tourist Attractiveness</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Clustering Methodology</vt:lpstr>
      <vt:lpstr>Topic Modeling</vt:lpstr>
      <vt:lpstr>Topic Modeling</vt:lpstr>
      <vt:lpstr>Topic Modeling</vt:lpstr>
      <vt:lpstr>Topic Modeling</vt:lpstr>
      <vt:lpstr>Topic Modeling</vt:lpstr>
      <vt:lpstr>Topic Modeling</vt:lpstr>
      <vt:lpstr>Topic Modeling</vt:lpstr>
      <vt:lpstr>Topic Modeling</vt:lpstr>
      <vt:lpstr>Topic Modeling</vt:lpstr>
      <vt:lpstr>Topic Modeling – Cross-tab with Clusters</vt:lpstr>
      <vt:lpstr>Topic Modeling – Cross-tab with Clusters</vt:lpstr>
      <vt:lpstr>Topic Modeling</vt:lpstr>
      <vt:lpstr>Validation</vt:lpstr>
      <vt:lpstr>Validation</vt:lpstr>
      <vt:lpstr>Validation</vt:lpstr>
      <vt:lpstr>Validation</vt:lpstr>
      <vt:lpstr>Validation</vt:lpstr>
      <vt:lpstr>Validation</vt:lpstr>
      <vt:lpstr>Validation</vt:lpstr>
      <vt:lpstr>Validation</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Spatial Analysis</vt:lpstr>
      <vt:lpstr>Visualization</vt:lpstr>
      <vt:lpstr>Visualization</vt:lpstr>
      <vt:lpstr>Visualization</vt:lpstr>
      <vt:lpstr>Visualization</vt:lpstr>
      <vt:lpstr>Visualization</vt:lpstr>
      <vt:lpstr>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Beatriz Santos</dc:creator>
  <cp:lastModifiedBy>Beatriz Santos</cp:lastModifiedBy>
  <cp:revision>40</cp:revision>
  <dcterms:created xsi:type="dcterms:W3CDTF">2025-04-15T17:52:43Z</dcterms:created>
  <dcterms:modified xsi:type="dcterms:W3CDTF">2025-06-20T14:13:54Z</dcterms:modified>
</cp:coreProperties>
</file>